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70" y="3314954"/>
            <a:ext cx="6426803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141" y="5988304"/>
            <a:ext cx="5292661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47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3886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47" y="427735"/>
            <a:ext cx="6804850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47" y="2459482"/>
            <a:ext cx="6804850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721" y="9944862"/>
            <a:ext cx="241950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47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666363" y="10023550"/>
            <a:ext cx="230632" cy="2253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7" Type="http://schemas.openxmlformats.org/officeDocument/2006/relationships/image" Target="../media/image33.jpg"/><Relationship Id="rId8" Type="http://schemas.openxmlformats.org/officeDocument/2006/relationships/image" Target="../media/image34.png"/><Relationship Id="rId9" Type="http://schemas.openxmlformats.org/officeDocument/2006/relationships/image" Target="../media/image35.jpg"/><Relationship Id="rId10" Type="http://schemas.openxmlformats.org/officeDocument/2006/relationships/image" Target="../media/image36.jpg"/><Relationship Id="rId11" Type="http://schemas.openxmlformats.org/officeDocument/2006/relationships/image" Target="../media/image3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jpg"/><Relationship Id="rId6" Type="http://schemas.openxmlformats.org/officeDocument/2006/relationships/image" Target="../media/image26.png"/><Relationship Id="rId7" Type="http://schemas.openxmlformats.org/officeDocument/2006/relationships/image" Target="../media/image2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3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10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4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3128" y="417067"/>
            <a:ext cx="166433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176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12700" marR="12700" indent="4445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She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53923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500" y="1139697"/>
            <a:ext cx="6673850" cy="24790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3970" marR="5299075">
              <a:lnSpc>
                <a:spcPct val="100000"/>
              </a:lnSpc>
            </a:pPr>
            <a:r>
              <a:rPr dirty="0" smtClean="0" sz="1600" spc="-10" b="1" u="heavy">
                <a:latin typeface="Times New Roman"/>
                <a:cs typeface="Times New Roman"/>
              </a:rPr>
              <a:t>Wire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A</a:t>
            </a:r>
            <a:r>
              <a:rPr dirty="0" smtClean="0" sz="1600" spc="-10" b="1" u="heavy">
                <a:latin typeface="Times New Roman"/>
                <a:cs typeface="Times New Roman"/>
              </a:rPr>
              <a:t>ntenn</a:t>
            </a:r>
            <a:r>
              <a:rPr dirty="0" smtClean="0" sz="1600" spc="-5" b="1" u="heavy">
                <a:latin typeface="Times New Roman"/>
                <a:cs typeface="Times New Roman"/>
              </a:rPr>
              <a:t>a</a:t>
            </a:r>
            <a:r>
              <a:rPr dirty="0" smtClean="0" sz="1600" spc="5" u="heavy">
                <a:latin typeface="Times New Roman"/>
                <a:cs typeface="Times New Roman"/>
              </a:rPr>
              <a:t>:</a:t>
            </a:r>
            <a:r>
              <a:rPr dirty="0" smtClean="0" sz="1600" spc="-10" u="heavy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11"/>
              </a:spcBef>
            </a:pPr>
            <a:endParaRPr sz="800"/>
          </a:p>
          <a:p>
            <a:pPr algn="just" marL="12700" marR="13335">
              <a:lnSpc>
                <a:spcPct val="103600"/>
              </a:lnSpc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re.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0">
                <a:latin typeface="Times New Roman"/>
                <a:cs typeface="Times New Roman"/>
              </a:rPr>
              <a:t> di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ix,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 (c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30"/>
              </a:spcBef>
            </a:pPr>
            <a:endParaRPr sz="850"/>
          </a:p>
          <a:p>
            <a:pPr marL="102235">
              <a:lnSpc>
                <a:spcPct val="100000"/>
              </a:lnSpc>
            </a:pPr>
            <a:r>
              <a:rPr dirty="0" smtClean="0" sz="1600" spc="-5" b="1">
                <a:latin typeface="Times New Roman"/>
                <a:cs typeface="Times New Roman"/>
              </a:rPr>
              <a:t>1</a:t>
            </a:r>
            <a:r>
              <a:rPr dirty="0" smtClean="0" sz="1600" spc="-10" b="1">
                <a:latin typeface="Times New Roman"/>
                <a:cs typeface="Times New Roman"/>
              </a:rPr>
              <a:t>-</a:t>
            </a:r>
            <a:r>
              <a:rPr dirty="0" smtClean="0" sz="1600" spc="-10" b="1">
                <a:latin typeface="Times New Roman"/>
                <a:cs typeface="Times New Roman"/>
              </a:rPr>
              <a:t> </a:t>
            </a:r>
            <a:r>
              <a:rPr dirty="0" smtClean="0" sz="1600" spc="-15" b="1">
                <a:latin typeface="Times New Roman"/>
                <a:cs typeface="Times New Roman"/>
              </a:rPr>
              <a:t> </a:t>
            </a:r>
            <a:r>
              <a:rPr dirty="0" smtClean="0" sz="1600" spc="0" b="1" u="heavy">
                <a:latin typeface="Times New Roman"/>
                <a:cs typeface="Times New Roman"/>
              </a:rPr>
              <a:t>S</a:t>
            </a:r>
            <a:r>
              <a:rPr dirty="0" smtClean="0" sz="1600" spc="-40" b="1" u="heavy">
                <a:latin typeface="Times New Roman"/>
                <a:cs typeface="Times New Roman"/>
              </a:rPr>
              <a:t>m</a:t>
            </a:r>
            <a:r>
              <a:rPr dirty="0" smtClean="0" sz="1600" spc="-10" b="1" u="heavy">
                <a:latin typeface="Times New Roman"/>
                <a:cs typeface="Times New Roman"/>
              </a:rPr>
              <a:t>a</a:t>
            </a:r>
            <a:r>
              <a:rPr dirty="0" smtClean="0" sz="1600" spc="-5" b="1" u="heavy">
                <a:latin typeface="Times New Roman"/>
                <a:cs typeface="Times New Roman"/>
              </a:rPr>
              <a:t>ll</a:t>
            </a:r>
            <a:r>
              <a:rPr dirty="0" smtClean="0" sz="1600" spc="0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Dipo</a:t>
            </a:r>
            <a:r>
              <a:rPr dirty="0" smtClean="0" sz="1600" spc="-10" b="1" u="heavy">
                <a:latin typeface="Times New Roman"/>
                <a:cs typeface="Times New Roman"/>
              </a:rPr>
              <a:t>le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(</a:t>
            </a:r>
            <a:r>
              <a:rPr dirty="0" smtClean="0" sz="1600" spc="-10" b="1" u="heavy">
                <a:latin typeface="Times New Roman"/>
                <a:cs typeface="Times New Roman"/>
              </a:rPr>
              <a:t>the</a:t>
            </a:r>
            <a:r>
              <a:rPr dirty="0" smtClean="0" sz="1600" spc="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sh</a:t>
            </a:r>
            <a:r>
              <a:rPr dirty="0" smtClean="0" sz="1600" spc="-5" b="1" u="heavy">
                <a:latin typeface="Times New Roman"/>
                <a:cs typeface="Times New Roman"/>
              </a:rPr>
              <a:t>o</a:t>
            </a:r>
            <a:r>
              <a:rPr dirty="0" smtClean="0" sz="1600" spc="-10" b="1" u="heavy">
                <a:latin typeface="Times New Roman"/>
                <a:cs typeface="Times New Roman"/>
              </a:rPr>
              <a:t>rt</a:t>
            </a:r>
            <a:r>
              <a:rPr dirty="0" smtClean="0" sz="1600" spc="-1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dip</a:t>
            </a:r>
            <a:r>
              <a:rPr dirty="0" smtClean="0" sz="1600" spc="-5" b="1" u="heavy">
                <a:latin typeface="Times New Roman"/>
                <a:cs typeface="Times New Roman"/>
              </a:rPr>
              <a:t>o</a:t>
            </a:r>
            <a:r>
              <a:rPr dirty="0" smtClean="0" sz="1600" spc="-10" b="1" u="heavy">
                <a:latin typeface="Times New Roman"/>
                <a:cs typeface="Times New Roman"/>
              </a:rPr>
              <a:t>le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an</a:t>
            </a:r>
            <a:r>
              <a:rPr dirty="0" smtClean="0" sz="1600" spc="-5" b="1" u="heavy">
                <a:latin typeface="Times New Roman"/>
                <a:cs typeface="Times New Roman"/>
              </a:rPr>
              <a:t>t</a:t>
            </a:r>
            <a:r>
              <a:rPr dirty="0" smtClean="0" sz="1600" spc="-5" b="1" u="heavy">
                <a:latin typeface="Times New Roman"/>
                <a:cs typeface="Times New Roman"/>
              </a:rPr>
              <a:t>e</a:t>
            </a:r>
            <a:r>
              <a:rPr dirty="0" smtClean="0" sz="1600" spc="-10" b="1" u="heavy">
                <a:latin typeface="Times New Roman"/>
                <a:cs typeface="Times New Roman"/>
              </a:rPr>
              <a:t>nn</a:t>
            </a:r>
            <a:r>
              <a:rPr dirty="0" smtClean="0" sz="1600" spc="-5" b="1" u="heavy">
                <a:latin typeface="Times New Roman"/>
                <a:cs typeface="Times New Roman"/>
              </a:rPr>
              <a:t>a</a:t>
            </a:r>
            <a:r>
              <a:rPr dirty="0" smtClean="0" sz="1600" spc="-10" b="1" u="heavy">
                <a:latin typeface="Times New Roman"/>
                <a:cs typeface="Times New Roman"/>
              </a:rPr>
              <a:t>)</a:t>
            </a:r>
            <a:r>
              <a:rPr dirty="0" smtClean="0" sz="1600" spc="5" b="1" u="heavy">
                <a:latin typeface="Times New Roman"/>
                <a:cs typeface="Times New Roman"/>
              </a:rPr>
              <a:t>:</a:t>
            </a:r>
            <a:r>
              <a:rPr dirty="0" smtClean="0" sz="1600" spc="-10" b="1" u="heavy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  <a:p>
            <a:pPr marL="283845" indent="-181610">
              <a:lnSpc>
                <a:spcPct val="100000"/>
              </a:lnSpc>
              <a:spcBef>
                <a:spcPts val="45"/>
              </a:spcBef>
              <a:buFont typeface="Wingdings"/>
              <a:buChar char=""/>
              <a:tabLst>
                <a:tab pos="28384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fini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∆z &lt;&lt;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λ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λ</a:t>
            </a:r>
            <a:r>
              <a:rPr dirty="0" smtClean="0" sz="1400" spc="-10">
                <a:latin typeface="Times New Roman"/>
                <a:cs typeface="Times New Roman"/>
              </a:rPr>
              <a:t>/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&lt;</a:t>
            </a:r>
            <a:r>
              <a:rPr dirty="0" smtClean="0" sz="1400" spc="-10">
                <a:latin typeface="Times New Roman"/>
                <a:cs typeface="Times New Roman"/>
              </a:rPr>
              <a:t>∆</a:t>
            </a:r>
            <a:r>
              <a:rPr dirty="0" smtClean="0" sz="1400" spc="0">
                <a:latin typeface="Times New Roman"/>
                <a:cs typeface="Times New Roman"/>
              </a:rPr>
              <a:t>z &lt;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λ/10).</a:t>
            </a:r>
            <a:endParaRPr sz="1400">
              <a:latin typeface="Times New Roman"/>
              <a:cs typeface="Times New Roman"/>
            </a:endParaRPr>
          </a:p>
          <a:p>
            <a:pPr marL="283845" marR="12700" indent="-181610">
              <a:lnSpc>
                <a:spcPct val="102899"/>
              </a:lnSpc>
              <a:spcBef>
                <a:spcPts val="10"/>
              </a:spcBef>
              <a:buFont typeface="Wingdings"/>
              <a:buChar char=""/>
              <a:tabLst>
                <a:tab pos="28384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∆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∆z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&lt;&lt; ∆</a:t>
            </a:r>
            <a:r>
              <a:rPr dirty="0" smtClean="0" sz="1400" spc="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83845" marR="13335" indent="-181610">
              <a:lnSpc>
                <a:spcPct val="1036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40">
                <a:latin typeface="Times New Roman"/>
                <a:cs typeface="Times New Roman"/>
              </a:rPr>
              <a:t>,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74542" y="5432170"/>
            <a:ext cx="38100" cy="16763"/>
          </a:xfrm>
          <a:custGeom>
            <a:avLst/>
            <a:gdLst/>
            <a:ahLst/>
            <a:cxnLst/>
            <a:rect l="l" t="t" r="r" b="b"/>
            <a:pathLst>
              <a:path w="38100" h="16763">
                <a:moveTo>
                  <a:pt x="0" y="8382"/>
                </a:moveTo>
                <a:lnTo>
                  <a:pt x="38100" y="8382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24331" y="6514972"/>
            <a:ext cx="326326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90195" algn="l"/>
              </a:tabLst>
            </a:pP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	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5616" y="6885305"/>
            <a:ext cx="8280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968" sz="2100" spc="-15">
                <a:latin typeface="Times New Roman"/>
                <a:cs typeface="Times New Roman"/>
              </a:rPr>
              <a:t>A</a:t>
            </a:r>
            <a:r>
              <a:rPr dirty="0" smtClean="0" baseline="3968" sz="2100" spc="22" b="1">
                <a:latin typeface="Times New Roman"/>
                <a:cs typeface="Times New Roman"/>
              </a:rPr>
              <a:t>=</a:t>
            </a:r>
            <a:r>
              <a:rPr dirty="0" smtClean="0" baseline="3968" sz="2100" spc="0">
                <a:latin typeface="Cambria Math"/>
                <a:cs typeface="Cambria Math"/>
              </a:rPr>
              <a:t>�</a:t>
            </a:r>
            <a:r>
              <a:rPr dirty="0" smtClean="0" baseline="3968" sz="21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∭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baseline="3968" sz="2100" spc="0">
                <a:latin typeface="Cambria Math"/>
                <a:cs typeface="Cambria Math"/>
              </a:rPr>
              <a:t>�</a:t>
            </a:r>
            <a:r>
              <a:rPr dirty="0" smtClean="0" baseline="3968" sz="2100" spc="-112">
                <a:latin typeface="Cambria Math"/>
                <a:cs typeface="Cambria Math"/>
              </a:rPr>
              <a:t> </a:t>
            </a:r>
            <a:r>
              <a:rPr dirty="0" smtClean="0" baseline="50000" sz="1500" spc="-15">
                <a:latin typeface="Cambria Math"/>
                <a:cs typeface="Cambria Math"/>
              </a:rPr>
              <a:t>�</a:t>
            </a:r>
            <a:endParaRPr baseline="50000" sz="15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8714" y="6798436"/>
            <a:ext cx="28130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5">
                <a:latin typeface="Cambria Math"/>
                <a:cs typeface="Cambria Math"/>
              </a:rPr>
              <a:t>−</a:t>
            </a:r>
            <a:r>
              <a:rPr dirty="0" smtClean="0" sz="800" spc="0">
                <a:latin typeface="Cambria Math"/>
                <a:cs typeface="Cambria Math"/>
              </a:rPr>
              <a:t>�𝜷�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18233" y="7015353"/>
            <a:ext cx="2768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�𝝅�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91310" y="7002144"/>
            <a:ext cx="330708" cy="0"/>
          </a:xfrm>
          <a:custGeom>
            <a:avLst/>
            <a:gdLst/>
            <a:ahLst/>
            <a:cxnLst/>
            <a:rect l="l" t="t" r="r" b="b"/>
            <a:pathLst>
              <a:path w="330708" h="0">
                <a:moveTo>
                  <a:pt x="0" y="0"/>
                </a:moveTo>
                <a:lnTo>
                  <a:pt x="33070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938273" y="6874636"/>
            <a:ext cx="246379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Cambria Math"/>
                <a:cs typeface="Cambria Math"/>
              </a:rPr>
              <a:t>��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28640" y="6962012"/>
            <a:ext cx="9080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𝒛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48604" y="6885558"/>
            <a:ext cx="112775" cy="0"/>
          </a:xfrm>
          <a:custGeom>
            <a:avLst/>
            <a:gdLst/>
            <a:ahLst/>
            <a:cxnLst/>
            <a:rect l="l" t="t" r="r" b="b"/>
            <a:pathLst>
              <a:path w="112775" h="0">
                <a:moveTo>
                  <a:pt x="0" y="0"/>
                </a:moveTo>
                <a:lnTo>
                  <a:pt x="112775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299328" y="6978268"/>
            <a:ext cx="215900" cy="2724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800" spc="-5">
                <a:latin typeface="Cambria Math"/>
                <a:cs typeface="Cambria Math"/>
              </a:rPr>
              <a:t>−</a:t>
            </a:r>
            <a:r>
              <a:rPr dirty="0" smtClean="0" sz="800" spc="0">
                <a:latin typeface="Cambria Math"/>
                <a:cs typeface="Cambria Math"/>
              </a:rPr>
              <a:t>∆𝒛</a:t>
            </a:r>
            <a:endParaRPr sz="800">
              <a:latin typeface="Cambria Math"/>
              <a:cs typeface="Cambria Math"/>
            </a:endParaRPr>
          </a:p>
          <a:p>
            <a:pPr algn="ctr" marR="635">
              <a:lnSpc>
                <a:spcPct val="100000"/>
              </a:lnSpc>
              <a:spcBef>
                <a:spcPts val="130"/>
              </a:spcBef>
            </a:pPr>
            <a:r>
              <a:rPr dirty="0" smtClean="0" sz="800">
                <a:latin typeface="Cambria Math"/>
                <a:cs typeface="Cambria Math"/>
              </a:rPr>
              <a:t>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12028" y="7118730"/>
            <a:ext cx="188975" cy="0"/>
          </a:xfrm>
          <a:custGeom>
            <a:avLst/>
            <a:gdLst/>
            <a:ahLst/>
            <a:cxnLst/>
            <a:rect l="l" t="t" r="r" b="b"/>
            <a:pathLst>
              <a:path w="188975" h="0">
                <a:moveTo>
                  <a:pt x="0" y="0"/>
                </a:moveTo>
                <a:lnTo>
                  <a:pt x="188975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942838" y="7015353"/>
            <a:ext cx="2768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�𝝅�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15914" y="7002144"/>
            <a:ext cx="330708" cy="0"/>
          </a:xfrm>
          <a:custGeom>
            <a:avLst/>
            <a:gdLst/>
            <a:ahLst/>
            <a:cxnLst/>
            <a:rect l="l" t="t" r="r" b="b"/>
            <a:pathLst>
              <a:path w="330708" h="0">
                <a:moveTo>
                  <a:pt x="0" y="0"/>
                </a:moveTo>
                <a:lnTo>
                  <a:pt x="33070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178050" y="7570596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362578" y="7570596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 h="0">
                <a:moveTo>
                  <a:pt x="0" y="0"/>
                </a:moveTo>
                <a:lnTo>
                  <a:pt x="19812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816354" y="7444613"/>
            <a:ext cx="1845310" cy="3416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965"/>
              </a:lnSpc>
              <a:tabLst>
                <a:tab pos="1109980" algn="l"/>
              </a:tabLst>
            </a:pPr>
            <a:r>
              <a:rPr dirty="0" smtClean="0" sz="1400">
                <a:latin typeface="Cambria Math"/>
                <a:cs typeface="Cambria Math"/>
              </a:rPr>
              <a:t>𝑨=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-35714" sz="2100" spc="0">
                <a:latin typeface="Cambria Math"/>
                <a:cs typeface="Cambria Math"/>
              </a:rPr>
              <a:t>�𝝅</a:t>
            </a:r>
            <a:r>
              <a:rPr dirty="0" smtClean="0" sz="1400" spc="0">
                <a:latin typeface="Cambria Math"/>
                <a:cs typeface="Cambria Math"/>
              </a:rPr>
              <a:t>�[</a:t>
            </a:r>
            <a:r>
              <a:rPr dirty="0" smtClean="0" sz="1400" spc="-215">
                <a:latin typeface="Cambria Math"/>
                <a:cs typeface="Cambria Math"/>
              </a:rPr>
              <a:t>∫</a:t>
            </a:r>
            <a:r>
              <a:rPr dirty="0" smtClean="0" sz="1400" spc="0" u="sng">
                <a:latin typeface="Cambria Math"/>
                <a:cs typeface="Cambria Math"/>
              </a:rPr>
              <a:t> 	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sz="1400" spc="11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-35714" sz="2100" spc="0">
                <a:latin typeface="Cambria Math"/>
                <a:cs typeface="Cambria Math"/>
              </a:rPr>
              <a:t>∆𝒛</a:t>
            </a:r>
            <a:endParaRPr baseline="-35714" sz="2100">
              <a:latin typeface="Cambria Math"/>
              <a:cs typeface="Cambria Math"/>
            </a:endParaRPr>
          </a:p>
          <a:p>
            <a:pPr algn="r" marR="12700">
              <a:lnSpc>
                <a:spcPts val="715"/>
              </a:lnSpc>
            </a:pPr>
            <a:r>
              <a:rPr dirty="0" smtClean="0" sz="1400" spc="1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23261" y="7307453"/>
            <a:ext cx="13049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184910" algn="l"/>
              </a:tabLst>
            </a:pPr>
            <a:r>
              <a:rPr dirty="0" smtClean="0" sz="1400">
                <a:latin typeface="Cambria Math"/>
                <a:cs typeface="Cambria Math"/>
              </a:rPr>
              <a:t>�	</a:t>
            </a: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65346" y="7241920"/>
            <a:ext cx="438784" cy="290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9841" sz="2100" spc="-7">
                <a:latin typeface="Cambria Math"/>
                <a:cs typeface="Cambria Math"/>
              </a:rPr>
              <a:t>�</a:t>
            </a:r>
            <a:r>
              <a:rPr dirty="0" smtClean="0" sz="1000" spc="-20">
                <a:latin typeface="Cambria Math"/>
                <a:cs typeface="Cambria Math"/>
              </a:rPr>
              <a:t>−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𝜷�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98875" y="7561960"/>
            <a:ext cx="3784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Cambria Math"/>
                <a:cs typeface="Cambria Math"/>
              </a:rPr>
              <a:t>𝝅�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78046" y="7570596"/>
            <a:ext cx="420624" cy="0"/>
          </a:xfrm>
          <a:custGeom>
            <a:avLst/>
            <a:gdLst/>
            <a:ahLst/>
            <a:cxnLst/>
            <a:rect l="l" t="t" r="r" b="b"/>
            <a:pathLst>
              <a:path w="420624" h="0">
                <a:moveTo>
                  <a:pt x="0" y="0"/>
                </a:moveTo>
                <a:lnTo>
                  <a:pt x="420624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746375" y="7291196"/>
            <a:ext cx="10160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80842" y="7588377"/>
            <a:ext cx="25844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30">
                <a:latin typeface="Cambria Math"/>
                <a:cs typeface="Cambria Math"/>
              </a:rPr>
              <a:t>−</a:t>
            </a:r>
            <a:r>
              <a:rPr dirty="0" smtClean="0" sz="1000" spc="-5">
                <a:latin typeface="Cambria Math"/>
                <a:cs typeface="Cambria Math"/>
              </a:rPr>
              <a:t>∆</a:t>
            </a:r>
            <a:r>
              <a:rPr dirty="0" smtClean="0" sz="1000" spc="-10">
                <a:latin typeface="Cambria Math"/>
                <a:cs typeface="Cambria Math"/>
              </a:rPr>
              <a:t>𝒛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58567" y="7727060"/>
            <a:ext cx="10160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07457" y="7570596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 h="0">
                <a:moveTo>
                  <a:pt x="0" y="0"/>
                </a:moveTo>
                <a:lnTo>
                  <a:pt x="19812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156075" y="7444613"/>
            <a:ext cx="1450340" cy="3416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965"/>
              </a:lnSpc>
              <a:tabLst>
                <a:tab pos="744220" algn="l"/>
              </a:tabLst>
            </a:pPr>
            <a:r>
              <a:rPr dirty="0" smtClean="0" sz="1400" spc="-5">
                <a:latin typeface="Cambria Math"/>
                <a:cs typeface="Cambria Math"/>
              </a:rPr>
              <a:t>��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310">
                <a:latin typeface="Cambria Math"/>
                <a:cs typeface="Cambria Math"/>
              </a:rPr>
              <a:t>∫</a:t>
            </a:r>
            <a:r>
              <a:rPr dirty="0" smtClean="0" sz="1400" spc="310">
                <a:latin typeface="Cambria Math"/>
                <a:cs typeface="Cambria Math"/>
              </a:rPr>
              <a:t>	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sz="1400" spc="11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baseline="-35714" sz="2100" spc="0">
                <a:latin typeface="Cambria Math"/>
                <a:cs typeface="Cambria Math"/>
              </a:rPr>
              <a:t>∆𝒛</a:t>
            </a:r>
            <a:endParaRPr baseline="-35714" sz="2100">
              <a:latin typeface="Cambria Math"/>
              <a:cs typeface="Cambria Math"/>
            </a:endParaRPr>
          </a:p>
          <a:p>
            <a:pPr algn="r" marR="12700">
              <a:lnSpc>
                <a:spcPts val="715"/>
              </a:lnSpc>
            </a:pPr>
            <a:r>
              <a:rPr dirty="0" smtClean="0" sz="1400" spc="1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40477" y="7307453"/>
            <a:ext cx="1320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08701" y="7241920"/>
            <a:ext cx="438784" cy="290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9841" sz="2100" spc="7">
                <a:latin typeface="Cambria Math"/>
                <a:cs typeface="Cambria Math"/>
              </a:rPr>
              <a:t>�</a:t>
            </a:r>
            <a:r>
              <a:rPr dirty="0" smtClean="0" sz="1000" spc="-30">
                <a:latin typeface="Cambria Math"/>
                <a:cs typeface="Cambria Math"/>
              </a:rPr>
              <a:t>−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𝜷�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42228" y="7561960"/>
            <a:ext cx="3784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Cambria Math"/>
                <a:cs typeface="Cambria Math"/>
              </a:rPr>
              <a:t>𝝅�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621401" y="7570596"/>
            <a:ext cx="420928" cy="0"/>
          </a:xfrm>
          <a:custGeom>
            <a:avLst/>
            <a:gdLst/>
            <a:ahLst/>
            <a:cxnLst/>
            <a:rect l="l" t="t" r="r" b="b"/>
            <a:pathLst>
              <a:path w="420928" h="0">
                <a:moveTo>
                  <a:pt x="0" y="0"/>
                </a:moveTo>
                <a:lnTo>
                  <a:pt x="42092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2589402" y="6874636"/>
            <a:ext cx="2564130" cy="5060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089785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-D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int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	</a:t>
            </a:r>
            <a:r>
              <a:rPr dirty="0" smtClean="0" sz="1400" spc="0">
                <a:latin typeface="Cambria Math"/>
                <a:cs typeface="Cambria Math"/>
              </a:rPr>
              <a:t>𝐀=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000"/>
              </a:lnSpc>
              <a:spcBef>
                <a:spcPts val="11"/>
              </a:spcBef>
            </a:pPr>
            <a:endParaRPr sz="1000"/>
          </a:p>
          <a:p>
            <a:pPr algn="r" marR="281940">
              <a:lnSpc>
                <a:spcPct val="100000"/>
              </a:lnSpc>
            </a:pPr>
            <a:r>
              <a:rPr dirty="0" smtClean="0" sz="1000" spc="-5">
                <a:latin typeface="Cambria Math"/>
                <a:cs typeface="Cambria Math"/>
              </a:rPr>
              <a:t>∆</a:t>
            </a:r>
            <a:r>
              <a:rPr dirty="0" smtClean="0" sz="1000" spc="-10">
                <a:latin typeface="Cambria Math"/>
                <a:cs typeface="Cambria Math"/>
              </a:rPr>
              <a:t>𝒛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30748" y="6807580"/>
            <a:ext cx="217804" cy="3022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23809" sz="2100">
                <a:latin typeface="Cambria Math"/>
                <a:cs typeface="Cambria Math"/>
              </a:rPr>
              <a:t>∫</a:t>
            </a:r>
            <a:r>
              <a:rPr dirty="0" smtClean="0" baseline="-23809" sz="2100" spc="-150">
                <a:latin typeface="Cambria Math"/>
                <a:cs typeface="Cambria Math"/>
              </a:rPr>
              <a:t> </a:t>
            </a:r>
            <a:r>
              <a:rPr dirty="0" smtClean="0" sz="800" spc="0">
                <a:latin typeface="Cambria Math"/>
                <a:cs typeface="Cambria Math"/>
              </a:rPr>
              <a:t>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17260" y="6874636"/>
            <a:ext cx="9772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758190" algn="l"/>
              </a:tabLst>
            </a:pP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𝒛</a:t>
            </a:r>
            <a:r>
              <a:rPr dirty="0" smtClean="0" baseline="1984" sz="2100" spc="0">
                <a:latin typeface="Cambria Math"/>
                <a:cs typeface="Cambria Math"/>
              </a:rPr>
              <a:t>) </a:t>
            </a:r>
            <a:r>
              <a:rPr dirty="0" smtClean="0" baseline="1984" sz="2100" spc="-120">
                <a:latin typeface="Cambria Math"/>
                <a:cs typeface="Cambria Math"/>
              </a:rPr>
              <a:t> </a:t>
            </a:r>
            <a:r>
              <a:rPr dirty="0" smtClean="0" baseline="47222" sz="1500" spc="-15">
                <a:latin typeface="Cambria Math"/>
                <a:cs typeface="Cambria Math"/>
              </a:rPr>
              <a:t>�</a:t>
            </a:r>
            <a:r>
              <a:rPr dirty="0" smtClean="0" baseline="47222" sz="1500" spc="-15">
                <a:latin typeface="Cambria Math"/>
                <a:cs typeface="Cambria Math"/>
              </a:rPr>
              <a:t>	</a:t>
            </a:r>
            <a:r>
              <a:rPr dirty="0" smtClean="0" sz="1400" spc="-5">
                <a:latin typeface="Cambria Math"/>
                <a:cs typeface="Cambria Math"/>
              </a:rPr>
              <a:t>��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35904" y="6745096"/>
            <a:ext cx="13970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>
                <a:latin typeface="Cambria Math"/>
                <a:cs typeface="Cambria Math"/>
              </a:rPr>
              <a:t>∆𝒛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73317" y="6798436"/>
            <a:ext cx="28130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5">
                <a:latin typeface="Cambria Math"/>
                <a:cs typeface="Cambria Math"/>
              </a:rPr>
              <a:t>−</a:t>
            </a:r>
            <a:r>
              <a:rPr dirty="0" smtClean="0" sz="800" spc="0">
                <a:latin typeface="Cambria Math"/>
                <a:cs typeface="Cambria Math"/>
              </a:rPr>
              <a:t>�𝜷�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749165" y="7355204"/>
            <a:ext cx="10160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729860" y="7382382"/>
            <a:ext cx="141732" cy="0"/>
          </a:xfrm>
          <a:custGeom>
            <a:avLst/>
            <a:gdLst/>
            <a:ahLst/>
            <a:cxnLst/>
            <a:rect l="l" t="t" r="r" b="b"/>
            <a:pathLst>
              <a:path w="141732" h="0">
                <a:moveTo>
                  <a:pt x="0" y="0"/>
                </a:moveTo>
                <a:lnTo>
                  <a:pt x="141732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4651628" y="7663053"/>
            <a:ext cx="10160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099809" y="7443088"/>
            <a:ext cx="29400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Cambria Math"/>
                <a:cs typeface="Cambria Math"/>
              </a:rPr>
              <a:t>��</a:t>
            </a:r>
            <a:r>
              <a:rPr dirty="0" smtClean="0" sz="1400" spc="0">
                <a:latin typeface="Cambria Math"/>
                <a:cs typeface="Cambria Math"/>
              </a:rPr>
              <a:t>]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44500" y="7972425"/>
            <a:ext cx="6673850" cy="415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Beca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z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iffe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R=r.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16354" y="8708389"/>
            <a:ext cx="56451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𝑨=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386329" y="8532621"/>
            <a:ext cx="364490" cy="2597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23148" sz="1800">
                <a:latin typeface="Cambria Math"/>
                <a:cs typeface="Cambria Math"/>
              </a:rPr>
              <a:t>�</a:t>
            </a:r>
            <a:r>
              <a:rPr dirty="0" smtClean="0" sz="850">
                <a:latin typeface="Cambria Math"/>
                <a:cs typeface="Cambria Math"/>
              </a:rPr>
              <a:t>−�𝜷�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419857" y="8852661"/>
            <a:ext cx="304800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Cambria Math"/>
                <a:cs typeface="Cambria Math"/>
              </a:rPr>
              <a:t>�𝝅�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399029" y="8835897"/>
            <a:ext cx="344728" cy="0"/>
          </a:xfrm>
          <a:custGeom>
            <a:avLst/>
            <a:gdLst/>
            <a:ahLst/>
            <a:cxnLst/>
            <a:rect l="l" t="t" r="r" b="b"/>
            <a:pathLst>
              <a:path w="344728" h="0">
                <a:moveTo>
                  <a:pt x="0" y="0"/>
                </a:moveTo>
                <a:lnTo>
                  <a:pt x="34472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3836542" y="9765486"/>
            <a:ext cx="106679" cy="0"/>
          </a:xfrm>
          <a:custGeom>
            <a:avLst/>
            <a:gdLst/>
            <a:ahLst/>
            <a:cxnLst/>
            <a:rect l="l" t="t" r="r" b="b"/>
            <a:pathLst>
              <a:path w="106679" h="0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444500" y="9110726"/>
            <a:ext cx="4488180" cy="870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lf 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bt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3"/>
              </a:spcBef>
            </a:pPr>
            <a:endParaRPr sz="1400"/>
          </a:p>
          <a:p>
            <a:pPr algn="r" marR="988694">
              <a:lnSpc>
                <a:spcPts val="1505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  <a:p>
            <a:pPr marL="2189480">
              <a:lnSpc>
                <a:spcPts val="1530"/>
              </a:lnSpc>
            </a:pP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����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-25793" sz="2100" spc="0">
                <a:latin typeface="Cambria Math"/>
                <a:cs typeface="Cambria Math"/>
              </a:rPr>
              <a:t>�</a:t>
            </a:r>
            <a:r>
              <a:rPr dirty="0" smtClean="0" baseline="-25793" sz="2100" spc="-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∆𝒛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600200" y="3726179"/>
            <a:ext cx="1475232" cy="1690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3113532" y="3631691"/>
            <a:ext cx="3290687" cy="17829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828800" y="5625083"/>
            <a:ext cx="3232404" cy="6979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2976372" y="3500627"/>
            <a:ext cx="542544" cy="525779"/>
          </a:xfrm>
          <a:custGeom>
            <a:avLst/>
            <a:gdLst/>
            <a:ahLst/>
            <a:cxnLst/>
            <a:rect l="l" t="t" r="r" b="b"/>
            <a:pathLst>
              <a:path w="542544" h="525779">
                <a:moveTo>
                  <a:pt x="0" y="525779"/>
                </a:moveTo>
                <a:lnTo>
                  <a:pt x="542544" y="525779"/>
                </a:lnTo>
                <a:lnTo>
                  <a:pt x="542544" y="0"/>
                </a:lnTo>
                <a:lnTo>
                  <a:pt x="0" y="0"/>
                </a:lnTo>
                <a:lnTo>
                  <a:pt x="0" y="5257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3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10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4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3128" y="417067"/>
            <a:ext cx="166433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176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12700" marR="12700" indent="4445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She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53923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500" y="3715130"/>
            <a:ext cx="1029969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4605146"/>
            <a:ext cx="277241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5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8228329"/>
            <a:ext cx="1835150" cy="6464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  <a:spcBef>
                <a:spcPts val="45"/>
              </a:spcBef>
            </a:pPr>
            <a:r>
              <a:rPr dirty="0" smtClean="0" sz="1400">
                <a:latin typeface="Cambria Math"/>
                <a:cs typeface="Cambria Math"/>
              </a:rPr>
              <a:t>𝑷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27777" sz="1500" spc="75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27777" sz="1500" spc="6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∆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27777" sz="1500" spc="-15">
                <a:latin typeface="Cambria Math"/>
                <a:cs typeface="Cambria Math"/>
              </a:rPr>
              <a:t>�</a:t>
            </a:r>
            <a:endParaRPr baseline="27777" sz="15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1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8906509"/>
            <a:ext cx="407034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5720" y="8852154"/>
            <a:ext cx="236220" cy="358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baseline="-13888" sz="1200" spc="0">
                <a:latin typeface="Cambria Math"/>
                <a:cs typeface="Cambria Math"/>
              </a:rPr>
              <a:t>�</a:t>
            </a:r>
            <a:endParaRPr baseline="-13888" sz="1200">
              <a:latin typeface="Cambria Math"/>
              <a:cs typeface="Cambria Math"/>
            </a:endParaRPr>
          </a:p>
          <a:p>
            <a:pPr marL="58419">
              <a:lnSpc>
                <a:spcPct val="100000"/>
              </a:lnSpc>
              <a:spcBef>
                <a:spcPts val="35"/>
              </a:spcBef>
            </a:pP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sz="800" spc="0">
                <a:latin typeface="Cambria Math"/>
                <a:cs typeface="Cambria Math"/>
              </a:rPr>
              <a:t>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8420" y="9034018"/>
            <a:ext cx="214884" cy="0"/>
          </a:xfrm>
          <a:custGeom>
            <a:avLst/>
            <a:gdLst/>
            <a:ahLst/>
            <a:cxnLst/>
            <a:rect l="l" t="t" r="r" b="b"/>
            <a:pathLst>
              <a:path w="214884" h="0">
                <a:moveTo>
                  <a:pt x="0" y="0"/>
                </a:moveTo>
                <a:lnTo>
                  <a:pt x="214884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79372" y="8906509"/>
            <a:ext cx="4675505" cy="304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420"/>
              </a:lnSpc>
              <a:tabLst>
                <a:tab pos="1114425" algn="l"/>
                <a:tab pos="2042795" algn="l"/>
                <a:tab pos="4587875" algn="l"/>
              </a:tabLst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� </a:t>
            </a:r>
            <a:r>
              <a:rPr dirty="0" smtClean="0" sz="1400" spc="3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∆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)	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�����(	</a:t>
            </a:r>
            <a:r>
              <a:rPr dirty="0" smtClean="0" sz="1400" spc="0">
                <a:latin typeface="Cambria Math"/>
                <a:cs typeface="Cambria Math"/>
              </a:rPr>
              <a:t>)  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�����(	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  <a:p>
            <a:pPr marL="1903730">
              <a:lnSpc>
                <a:spcPts val="590"/>
              </a:lnSpc>
              <a:tabLst>
                <a:tab pos="4394200" algn="l"/>
              </a:tabLst>
            </a:pP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sz="800" spc="-10">
                <a:latin typeface="Cambria Math"/>
                <a:cs typeface="Cambria Math"/>
              </a:rPr>
              <a:t>�	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sz="800" spc="-10">
                <a:latin typeface="Cambria Math"/>
                <a:cs typeface="Cambria Math"/>
              </a:rPr>
              <a:t>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85873" y="8891778"/>
            <a:ext cx="46545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76555" algn="l"/>
              </a:tabLst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	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70986" y="8852154"/>
            <a:ext cx="2860040" cy="203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447925" algn="l"/>
              </a:tabLst>
            </a:pP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20" u="heavy">
                <a:latin typeface="Cambria Math"/>
                <a:cs typeface="Cambria Math"/>
              </a:rPr>
              <a:t>∆</a:t>
            </a:r>
            <a:r>
              <a:rPr dirty="0" smtClean="0" sz="1000" spc="-10" u="heavy">
                <a:latin typeface="Cambria Math"/>
                <a:cs typeface="Cambria Math"/>
              </a:rPr>
              <a:t>�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>
                <a:latin typeface="Cambria Math"/>
                <a:cs typeface="Cambria Math"/>
              </a:rPr>
              <a:t>  </a:t>
            </a:r>
            <a:r>
              <a:rPr dirty="0" smtClean="0" sz="1000" spc="-8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	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10" u="heavy">
                <a:latin typeface="Cambria Math"/>
                <a:cs typeface="Cambria Math"/>
              </a:rPr>
              <a:t>�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20" u="heavy">
                <a:latin typeface="Cambria Math"/>
                <a:cs typeface="Cambria Math"/>
              </a:rPr>
              <a:t>∆</a:t>
            </a:r>
            <a:r>
              <a:rPr dirty="0" smtClean="0" sz="1000" spc="-10" u="heavy">
                <a:latin typeface="Cambria Math"/>
                <a:cs typeface="Cambria Math"/>
              </a:rPr>
              <a:t>�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>
                <a:latin typeface="Cambria Math"/>
                <a:cs typeface="Cambria Math"/>
              </a:rPr>
              <a:t>  </a:t>
            </a:r>
            <a:r>
              <a:rPr dirty="0" smtClean="0" sz="1000" spc="-8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99032" y="1158239"/>
            <a:ext cx="4762500" cy="1914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57200" y="3083051"/>
            <a:ext cx="6644640" cy="637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037588" y="3934967"/>
            <a:ext cx="3485388" cy="685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109216" y="4824983"/>
            <a:ext cx="3339083" cy="484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57200" y="5309615"/>
            <a:ext cx="6644640" cy="876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57200" y="6185915"/>
            <a:ext cx="6010656" cy="1124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57200" y="7310627"/>
            <a:ext cx="6637020" cy="9326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57200" y="9176003"/>
            <a:ext cx="4104132" cy="2484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57200" y="9424415"/>
            <a:ext cx="3794760" cy="495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3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10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4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3128" y="417067"/>
            <a:ext cx="166433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176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12700" marR="12700" indent="4445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She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53923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500" y="1140714"/>
            <a:ext cx="266573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 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 ex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08782" y="1743709"/>
            <a:ext cx="455675" cy="0"/>
          </a:xfrm>
          <a:custGeom>
            <a:avLst/>
            <a:gdLst/>
            <a:ahLst/>
            <a:cxnLst/>
            <a:rect l="l" t="t" r="r" b="b"/>
            <a:pathLst>
              <a:path w="455675" h="0">
                <a:moveTo>
                  <a:pt x="0" y="0"/>
                </a:moveTo>
                <a:lnTo>
                  <a:pt x="455675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781678" y="1743709"/>
            <a:ext cx="284988" cy="0"/>
          </a:xfrm>
          <a:custGeom>
            <a:avLst/>
            <a:gdLst/>
            <a:ahLst/>
            <a:cxnLst/>
            <a:rect l="l" t="t" r="r" b="b"/>
            <a:pathLst>
              <a:path w="284988" h="0">
                <a:moveTo>
                  <a:pt x="0" y="0"/>
                </a:moveTo>
                <a:lnTo>
                  <a:pt x="28498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323845" y="1480565"/>
            <a:ext cx="1824989" cy="478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45770">
              <a:lnSpc>
                <a:spcPts val="1505"/>
              </a:lnSpc>
            </a:pPr>
            <a:r>
              <a:rPr dirty="0" smtClean="0" sz="1400">
                <a:latin typeface="Cambria Math"/>
                <a:cs typeface="Cambria Math"/>
              </a:rPr>
              <a:t>� </a:t>
            </a:r>
            <a:r>
              <a:rPr dirty="0" smtClean="0" sz="1400" spc="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∆𝒛�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255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-35714" sz="2100" spc="0">
                <a:latin typeface="Cambria Math"/>
                <a:cs typeface="Cambria Math"/>
              </a:rPr>
              <a:t>�𝝅� </a:t>
            </a:r>
            <a:r>
              <a:rPr dirty="0" smtClean="0" baseline="-35714" sz="2100" spc="-3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�</a:t>
            </a:r>
            <a:r>
              <a:rPr dirty="0" smtClean="0" sz="1200" spc="0">
                <a:latin typeface="Cambria Math"/>
                <a:cs typeface="Cambria Math"/>
              </a:rPr>
              <a:t>𝜷</a:t>
            </a:r>
            <a:r>
              <a:rPr dirty="0" smtClean="0" sz="1400" spc="30">
                <a:latin typeface="Cambria Math"/>
                <a:cs typeface="Cambria Math"/>
              </a:rPr>
              <a:t>[</a:t>
            </a:r>
            <a:r>
              <a:rPr dirty="0" smtClean="0" sz="1400" spc="0">
                <a:latin typeface="Cambria Math"/>
                <a:cs typeface="Cambria Math"/>
              </a:rPr>
              <a:t>� 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-35714" sz="2100" spc="0">
                <a:latin typeface="Cambria Math"/>
                <a:cs typeface="Cambria Math"/>
              </a:rPr>
              <a:t>�𝜷�</a:t>
            </a:r>
            <a:r>
              <a:rPr dirty="0" smtClean="0" sz="1400" spc="35">
                <a:latin typeface="Cambria Math"/>
                <a:cs typeface="Cambria Math"/>
              </a:rPr>
              <a:t>]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51503" y="1415033"/>
            <a:ext cx="417195" cy="290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9841" sz="2100" spc="-7">
                <a:latin typeface="Cambria Math"/>
                <a:cs typeface="Cambria Math"/>
              </a:rPr>
              <a:t>�</a:t>
            </a:r>
            <a:r>
              <a:rPr dirty="0" smtClean="0" sz="1000" spc="-30">
                <a:latin typeface="Cambria Math"/>
                <a:cs typeface="Cambria Math"/>
              </a:rPr>
              <a:t>−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𝜷�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04157" y="1735073"/>
            <a:ext cx="12128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64203" y="1743709"/>
            <a:ext cx="401116" cy="0"/>
          </a:xfrm>
          <a:custGeom>
            <a:avLst/>
            <a:gdLst/>
            <a:ahLst/>
            <a:cxnLst/>
            <a:rect l="l" t="t" r="r" b="b"/>
            <a:pathLst>
              <a:path w="401116" h="0">
                <a:moveTo>
                  <a:pt x="0" y="0"/>
                </a:moveTo>
                <a:lnTo>
                  <a:pt x="40111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581525" y="1616202"/>
            <a:ext cx="64897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𝐬𝐢�</a:t>
            </a:r>
            <a:r>
              <a:rPr dirty="0" smtClean="0" sz="1400" spc="-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∅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500" y="2053590"/>
            <a:ext cx="247396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el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51280" y="2655061"/>
            <a:ext cx="455675" cy="0"/>
          </a:xfrm>
          <a:custGeom>
            <a:avLst/>
            <a:gdLst/>
            <a:ahLst/>
            <a:cxnLst/>
            <a:rect l="l" t="t" r="r" b="b"/>
            <a:pathLst>
              <a:path w="455675" h="0">
                <a:moveTo>
                  <a:pt x="0" y="0"/>
                </a:moveTo>
                <a:lnTo>
                  <a:pt x="455675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173477" y="2655061"/>
            <a:ext cx="284988" cy="0"/>
          </a:xfrm>
          <a:custGeom>
            <a:avLst/>
            <a:gdLst/>
            <a:ahLst/>
            <a:cxnLst/>
            <a:rect l="l" t="t" r="r" b="b"/>
            <a:pathLst>
              <a:path w="284988" h="0">
                <a:moveTo>
                  <a:pt x="0" y="0"/>
                </a:moveTo>
                <a:lnTo>
                  <a:pt x="28498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90804" y="2646426"/>
            <a:ext cx="295529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846070" algn="l"/>
              </a:tabLst>
            </a:pPr>
            <a:r>
              <a:rPr dirty="0" smtClean="0" baseline="37698" sz="2100">
                <a:latin typeface="Cambria Math"/>
                <a:cs typeface="Cambria Math"/>
              </a:rPr>
              <a:t>𝑬=</a:t>
            </a:r>
            <a:r>
              <a:rPr dirty="0" smtClean="0" baseline="37698" sz="2100" spc="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�𝝅� 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���</a:t>
            </a:r>
            <a:r>
              <a:rPr dirty="0" smtClean="0" baseline="37698" sz="2100" spc="-150">
                <a:latin typeface="Cambria Math"/>
                <a:cs typeface="Cambria Math"/>
              </a:rPr>
              <a:t> </a:t>
            </a:r>
            <a:r>
              <a:rPr dirty="0" smtClean="0" baseline="35714" sz="2100" spc="44">
                <a:latin typeface="Cambria Math"/>
                <a:cs typeface="Cambria Math"/>
              </a:rPr>
              <a:t>[</a:t>
            </a:r>
            <a:r>
              <a:rPr dirty="0" smtClean="0" baseline="37698" sz="2100" spc="0">
                <a:latin typeface="Cambria Math"/>
                <a:cs typeface="Cambria Math"/>
              </a:rPr>
              <a:t>� +</a:t>
            </a:r>
            <a:r>
              <a:rPr dirty="0" smtClean="0" baseline="37698" sz="21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�𝜷�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+</a:t>
            </a:r>
            <a:r>
              <a:rPr dirty="0" smtClean="0" baseline="37698" sz="2100" spc="1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𝜷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22222" sz="1500" spc="75">
                <a:latin typeface="Cambria Math"/>
                <a:cs typeface="Cambria Math"/>
              </a:rPr>
              <a:t>�</a:t>
            </a:r>
            <a:r>
              <a:rPr dirty="0" smtClean="0" baseline="35714" sz="2100" spc="52">
                <a:latin typeface="Cambria Math"/>
                <a:cs typeface="Cambria Math"/>
              </a:rPr>
              <a:t>]</a:t>
            </a:r>
            <a:r>
              <a:rPr dirty="0" smtClean="0" baseline="35714" sz="2100" spc="52">
                <a:latin typeface="Cambria Math"/>
                <a:cs typeface="Cambria Math"/>
              </a:rPr>
              <a:t>	</a:t>
            </a:r>
            <a:r>
              <a:rPr dirty="0" smtClean="0" sz="1400" spc="35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9540" y="2391917"/>
            <a:ext cx="1996439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876425" algn="l"/>
              </a:tabLst>
            </a:pPr>
            <a:r>
              <a:rPr dirty="0" smtClean="0" sz="1400">
                <a:latin typeface="Cambria Math"/>
                <a:cs typeface="Cambria Math"/>
              </a:rPr>
              <a:t>� </a:t>
            </a:r>
            <a:r>
              <a:rPr dirty="0" smtClean="0" sz="1400" spc="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∆𝒛�	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72207" y="2655061"/>
            <a:ext cx="516636" cy="0"/>
          </a:xfrm>
          <a:custGeom>
            <a:avLst/>
            <a:gdLst/>
            <a:ahLst/>
            <a:cxnLst/>
            <a:rect l="l" t="t" r="r" b="b"/>
            <a:pathLst>
              <a:path w="516636" h="0">
                <a:moveTo>
                  <a:pt x="0" y="0"/>
                </a:moveTo>
                <a:lnTo>
                  <a:pt x="51663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272154" y="2326385"/>
            <a:ext cx="417195" cy="290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9841" sz="2100" spc="-7">
                <a:latin typeface="Cambria Math"/>
                <a:cs typeface="Cambria Math"/>
              </a:rPr>
              <a:t>�</a:t>
            </a:r>
            <a:r>
              <a:rPr dirty="0" smtClean="0" sz="1000" spc="-30">
                <a:latin typeface="Cambria Math"/>
                <a:cs typeface="Cambria Math"/>
              </a:rPr>
              <a:t>−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𝜷�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84854" y="2655061"/>
            <a:ext cx="400812" cy="0"/>
          </a:xfrm>
          <a:custGeom>
            <a:avLst/>
            <a:gdLst/>
            <a:ahLst/>
            <a:cxnLst/>
            <a:rect l="l" t="t" r="r" b="b"/>
            <a:pathLst>
              <a:path w="400812" h="0">
                <a:moveTo>
                  <a:pt x="0" y="0"/>
                </a:moveTo>
                <a:lnTo>
                  <a:pt x="40081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546980" y="2655061"/>
            <a:ext cx="455676" cy="0"/>
          </a:xfrm>
          <a:custGeom>
            <a:avLst/>
            <a:gdLst/>
            <a:ahLst/>
            <a:cxnLst/>
            <a:rect l="l" t="t" r="r" b="b"/>
            <a:pathLst>
              <a:path w="455676" h="0">
                <a:moveTo>
                  <a:pt x="0" y="0"/>
                </a:moveTo>
                <a:lnTo>
                  <a:pt x="45567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226684" y="2655061"/>
            <a:ext cx="106679" cy="0"/>
          </a:xfrm>
          <a:custGeom>
            <a:avLst/>
            <a:gdLst/>
            <a:ahLst/>
            <a:cxnLst/>
            <a:rect l="l" t="t" r="r" b="b"/>
            <a:pathLst>
              <a:path w="106679" h="0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644260" y="2655061"/>
            <a:ext cx="299008" cy="0"/>
          </a:xfrm>
          <a:custGeom>
            <a:avLst/>
            <a:gdLst/>
            <a:ahLst/>
            <a:cxnLst/>
            <a:rect l="l" t="t" r="r" b="b"/>
            <a:pathLst>
              <a:path w="299008" h="0">
                <a:moveTo>
                  <a:pt x="0" y="0"/>
                </a:moveTo>
                <a:lnTo>
                  <a:pt x="29900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701922" y="2391917"/>
            <a:ext cx="2323465" cy="478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905510">
              <a:lnSpc>
                <a:spcPts val="1505"/>
              </a:lnSpc>
              <a:tabLst>
                <a:tab pos="2037714" algn="l"/>
              </a:tabLst>
            </a:pPr>
            <a:r>
              <a:rPr dirty="0" smtClean="0" sz="1400">
                <a:latin typeface="Cambria Math"/>
                <a:cs typeface="Cambria Math"/>
              </a:rPr>
              <a:t>� </a:t>
            </a:r>
            <a:r>
              <a:rPr dirty="0" smtClean="0" sz="1400" spc="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∆𝒛�	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255"/>
              </a:lnSpc>
            </a:pPr>
            <a:r>
              <a:rPr dirty="0" smtClean="0" sz="1400">
                <a:latin typeface="Cambria Math"/>
                <a:cs typeface="Cambria Math"/>
              </a:rPr>
              <a:t>𝐬𝐢�</a:t>
            </a:r>
            <a:r>
              <a:rPr dirty="0" smtClean="0" sz="1400" spc="-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𝜽</a:t>
            </a:r>
            <a:r>
              <a:rPr dirty="0" smtClean="0" sz="1400" spc="-10">
                <a:latin typeface="Cambria Math"/>
                <a:cs typeface="Cambria Math"/>
              </a:rPr>
              <a:t>+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baseline="-35714" sz="2100" spc="0">
                <a:latin typeface="Cambria Math"/>
                <a:cs typeface="Cambria Math"/>
              </a:rPr>
              <a:t>�𝝅� </a:t>
            </a:r>
            <a:r>
              <a:rPr dirty="0" smtClean="0" baseline="-35714" sz="21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ƞ</a:t>
            </a:r>
            <a:r>
              <a:rPr dirty="0" smtClean="0" sz="1400" spc="-70">
                <a:latin typeface="Cambria Math"/>
                <a:cs typeface="Cambria Math"/>
              </a:rPr>
              <a:t> </a:t>
            </a:r>
            <a:r>
              <a:rPr dirty="0" smtClean="0" sz="1400" spc="65">
                <a:latin typeface="Cambria Math"/>
                <a:cs typeface="Cambria Math"/>
              </a:rPr>
              <a:t>[</a:t>
            </a:r>
            <a:r>
              <a:rPr dirty="0" smtClean="0" baseline="-35714" sz="2100" spc="0">
                <a:latin typeface="Cambria Math"/>
                <a:cs typeface="Cambria Math"/>
              </a:rPr>
              <a:t>�</a:t>
            </a:r>
            <a:r>
              <a:rPr dirty="0" smtClean="0" baseline="-35714" sz="21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baseline="-35714" sz="2100" spc="0">
                <a:latin typeface="Cambria Math"/>
                <a:cs typeface="Cambria Math"/>
              </a:rPr>
              <a:t>𝜷�</a:t>
            </a:r>
            <a:r>
              <a:rPr dirty="0" smtClean="0" baseline="-27777" sz="1500" spc="75">
                <a:latin typeface="Cambria Math"/>
                <a:cs typeface="Cambria Math"/>
              </a:rPr>
              <a:t>�</a:t>
            </a:r>
            <a:r>
              <a:rPr dirty="0" smtClean="0" sz="1400" spc="35">
                <a:latin typeface="Cambria Math"/>
                <a:cs typeface="Cambria Math"/>
              </a:rPr>
              <a:t>]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26658" y="2326385"/>
            <a:ext cx="418465" cy="290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9841" sz="2100" spc="7">
                <a:latin typeface="Cambria Math"/>
                <a:cs typeface="Cambria Math"/>
              </a:rPr>
              <a:t>�</a:t>
            </a:r>
            <a:r>
              <a:rPr dirty="0" smtClean="0" sz="1000" spc="-30">
                <a:latin typeface="Cambria Math"/>
                <a:cs typeface="Cambria Math"/>
              </a:rPr>
              <a:t>−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𝜷�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79058" y="2646426"/>
            <a:ext cx="12128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39358" y="2655061"/>
            <a:ext cx="400812" cy="0"/>
          </a:xfrm>
          <a:custGeom>
            <a:avLst/>
            <a:gdLst/>
            <a:ahLst/>
            <a:cxnLst/>
            <a:rect l="l" t="t" r="r" b="b"/>
            <a:pathLst>
              <a:path w="400812" h="0">
                <a:moveTo>
                  <a:pt x="0" y="0"/>
                </a:moveTo>
                <a:lnTo>
                  <a:pt x="40081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6457950" y="2527553"/>
            <a:ext cx="51435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�𝜽�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4500" y="2966465"/>
            <a:ext cx="386397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For fa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_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βr &gt;</a:t>
            </a:r>
            <a:r>
              <a:rPr dirty="0" smtClean="0" sz="1400" spc="-15">
                <a:latin typeface="Times New Roman"/>
                <a:cs typeface="Times New Roman"/>
              </a:rPr>
              <a:t>&gt;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3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42897" y="3567937"/>
            <a:ext cx="455676" cy="0"/>
          </a:xfrm>
          <a:custGeom>
            <a:avLst/>
            <a:gdLst/>
            <a:ahLst/>
            <a:cxnLst/>
            <a:rect l="l" t="t" r="r" b="b"/>
            <a:pathLst>
              <a:path w="455675" h="0">
                <a:moveTo>
                  <a:pt x="0" y="0"/>
                </a:moveTo>
                <a:lnTo>
                  <a:pt x="45567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871524" y="3304793"/>
            <a:ext cx="1162050" cy="479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32130">
              <a:lnSpc>
                <a:spcPts val="1505"/>
              </a:lnSpc>
            </a:pPr>
            <a:r>
              <a:rPr dirty="0" smtClean="0" sz="1400">
                <a:latin typeface="Cambria Math"/>
                <a:cs typeface="Cambria Math"/>
              </a:rPr>
              <a:t>� </a:t>
            </a:r>
            <a:r>
              <a:rPr dirty="0" smtClean="0" sz="1400" spc="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∆𝒛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245"/>
              </a:lnSpc>
            </a:pP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∅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�𝝅� </a:t>
            </a:r>
            <a:r>
              <a:rPr dirty="0" smtClean="0" baseline="-37698" sz="2100" spc="-3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��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34285" y="3239261"/>
            <a:ext cx="418465" cy="290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9841" sz="2100" spc="-7">
                <a:latin typeface="Cambria Math"/>
                <a:cs typeface="Cambria Math"/>
              </a:rPr>
              <a:t>�</a:t>
            </a:r>
            <a:r>
              <a:rPr dirty="0" smtClean="0" sz="1000" spc="-20">
                <a:latin typeface="Cambria Math"/>
                <a:cs typeface="Cambria Math"/>
              </a:rPr>
              <a:t>−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𝜷�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86685" y="3559682"/>
            <a:ext cx="12128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046985" y="3567937"/>
            <a:ext cx="400812" cy="0"/>
          </a:xfrm>
          <a:custGeom>
            <a:avLst/>
            <a:gdLst/>
            <a:ahLst/>
            <a:cxnLst/>
            <a:rect l="l" t="t" r="r" b="b"/>
            <a:pathLst>
              <a:path w="400812" h="0">
                <a:moveTo>
                  <a:pt x="0" y="0"/>
                </a:moveTo>
                <a:lnTo>
                  <a:pt x="40081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2505201" y="3440810"/>
            <a:ext cx="64960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𝐬𝐢�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𝜽�</a:t>
            </a:r>
            <a:r>
              <a:rPr dirty="0" smtClean="0" baseline="-16666" sz="1500" spc="-15">
                <a:latin typeface="Cambria Math"/>
                <a:cs typeface="Cambria Math"/>
              </a:rPr>
              <a:t>∅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74490" y="3440810"/>
            <a:ext cx="14859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&amp;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830445" y="3567937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 h="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4384928" y="3304793"/>
            <a:ext cx="1268730" cy="479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06095">
              <a:lnSpc>
                <a:spcPts val="1505"/>
              </a:lnSpc>
            </a:pPr>
            <a:r>
              <a:rPr dirty="0" smtClean="0" sz="1400">
                <a:latin typeface="Cambria Math"/>
                <a:cs typeface="Cambria Math"/>
              </a:rPr>
              <a:t>� </a:t>
            </a:r>
            <a:r>
              <a:rPr dirty="0" smtClean="0" sz="1400" spc="10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∆𝒛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245"/>
              </a:lnSpc>
            </a:pPr>
            <a:r>
              <a:rPr dirty="0" smtClean="0" sz="1400">
                <a:latin typeface="Cambria Math"/>
                <a:cs typeface="Cambria Math"/>
              </a:rPr>
              <a:t>𝑬</a:t>
            </a:r>
            <a:r>
              <a:rPr dirty="0" smtClean="0" baseline="-16666" sz="1500" spc="-15">
                <a:latin typeface="Cambria Math"/>
                <a:cs typeface="Cambria Math"/>
              </a:rPr>
              <a:t>𝜽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�𝝅� </a:t>
            </a:r>
            <a:r>
              <a:rPr dirty="0" smtClean="0" baseline="-37698" sz="21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55945" y="3239261"/>
            <a:ext cx="417195" cy="290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9841" sz="2100" spc="-7">
                <a:latin typeface="Cambria Math"/>
                <a:cs typeface="Cambria Math"/>
              </a:rPr>
              <a:t>�</a:t>
            </a:r>
            <a:r>
              <a:rPr dirty="0" smtClean="0" sz="1000" spc="-30">
                <a:latin typeface="Cambria Math"/>
                <a:cs typeface="Cambria Math"/>
              </a:rPr>
              <a:t>−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𝜷�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08345" y="3559682"/>
            <a:ext cx="12128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668645" y="3567937"/>
            <a:ext cx="401116" cy="0"/>
          </a:xfrm>
          <a:custGeom>
            <a:avLst/>
            <a:gdLst/>
            <a:ahLst/>
            <a:cxnLst/>
            <a:rect l="l" t="t" r="r" b="b"/>
            <a:pathLst>
              <a:path w="401116" h="0">
                <a:moveTo>
                  <a:pt x="0" y="0"/>
                </a:moveTo>
                <a:lnTo>
                  <a:pt x="40111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6086094" y="3440810"/>
            <a:ext cx="59817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���𝜽�</a:t>
            </a:r>
            <a:r>
              <a:rPr dirty="0" smtClean="0" baseline="-16666" sz="1500" spc="-15">
                <a:latin typeface="Cambria Math"/>
                <a:cs typeface="Cambria Math"/>
              </a:rPr>
              <a:t>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4500" y="3841622"/>
            <a:ext cx="246951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(s)</a:t>
            </a:r>
            <a:r>
              <a:rPr dirty="0" smtClean="0" sz="1400" spc="2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025142" y="4314062"/>
            <a:ext cx="986790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� </a:t>
            </a:r>
            <a:r>
              <a:rPr dirty="0" smtClean="0" baseline="-37698" sz="21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𝑬×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46705" y="4178426"/>
            <a:ext cx="1320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u="heavy">
                <a:latin typeface="Cambria Math"/>
                <a:cs typeface="Cambria Math"/>
              </a:rPr>
              <a:t> </a:t>
            </a:r>
            <a:r>
              <a:rPr dirty="0" smtClean="0" sz="1400" u="heavy">
                <a:latin typeface="Cambria Math"/>
                <a:cs typeface="Cambria Math"/>
              </a:rPr>
              <a:t>�</a:t>
            </a:r>
            <a:r>
              <a:rPr dirty="0" smtClean="0" sz="1400" u="heavy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85642" y="4299330"/>
            <a:ext cx="8699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latin typeface="Cambria Math"/>
                <a:cs typeface="Cambria Math"/>
              </a:rPr>
              <a:t>∗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02991" y="4432934"/>
            <a:ext cx="72580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7698" sz="2100">
                <a:latin typeface="Cambria Math"/>
                <a:cs typeface="Cambria Math"/>
              </a:rPr>
              <a:t>= </a:t>
            </a:r>
            <a:r>
              <a:rPr dirty="0" smtClean="0" baseline="37698" sz="2100" spc="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 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baseline="37698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�𝝅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323971" y="4178426"/>
            <a:ext cx="1083310" cy="3600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410"/>
              </a:lnSpc>
              <a:tabLst>
                <a:tab pos="262255" algn="l"/>
                <a:tab pos="722630" algn="l"/>
              </a:tabLst>
            </a:pPr>
            <a:r>
              <a:rPr dirty="0" smtClean="0" sz="1400" u="heavy">
                <a:latin typeface="Cambria Math"/>
                <a:cs typeface="Cambria Math"/>
              </a:rPr>
              <a:t> </a:t>
            </a:r>
            <a:r>
              <a:rPr dirty="0" smtClean="0" sz="1400" u="heavy">
                <a:latin typeface="Cambria Math"/>
                <a:cs typeface="Cambria Math"/>
              </a:rPr>
              <a:t>�</a:t>
            </a:r>
            <a:r>
              <a:rPr dirty="0" smtClean="0" sz="1400" u="heavy">
                <a:latin typeface="Cambria Math"/>
                <a:cs typeface="Cambria Math"/>
              </a:rPr>
              <a:t> </a:t>
            </a:r>
            <a:r>
              <a:rPr dirty="0" smtClean="0" sz="1400">
                <a:latin typeface="Cambria Math"/>
                <a:cs typeface="Cambria Math"/>
              </a:rPr>
              <a:t>	</a:t>
            </a:r>
            <a:r>
              <a:rPr dirty="0" smtClean="0" sz="1400" u="heavy">
                <a:latin typeface="Cambria Math"/>
                <a:cs typeface="Cambria Math"/>
              </a:rPr>
              <a:t>  </a:t>
            </a:r>
            <a:r>
              <a:rPr dirty="0" smtClean="0" sz="1400" spc="-140" u="heavy">
                <a:latin typeface="Cambria Math"/>
                <a:cs typeface="Cambria Math"/>
              </a:rPr>
              <a:t> </a:t>
            </a:r>
            <a:r>
              <a:rPr dirty="0" smtClean="0" sz="1400" spc="0" u="heavy">
                <a:latin typeface="Cambria Math"/>
                <a:cs typeface="Cambria Math"/>
              </a:rPr>
              <a:t>�</a:t>
            </a:r>
            <a:r>
              <a:rPr dirty="0" smtClean="0" sz="1400" spc="0" u="heavy">
                <a:latin typeface="Cambria Math"/>
                <a:cs typeface="Cambria Math"/>
              </a:rPr>
              <a:t>  </a:t>
            </a:r>
            <a:r>
              <a:rPr dirty="0" smtClean="0" sz="1400" spc="-140" u="heavy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	</a:t>
            </a:r>
            <a:r>
              <a:rPr dirty="0" smtClean="0" sz="1400" spc="0" u="heavy">
                <a:latin typeface="Cambria Math"/>
                <a:cs typeface="Cambria Math"/>
              </a:rPr>
              <a:t> </a:t>
            </a:r>
            <a:r>
              <a:rPr dirty="0" smtClean="0" sz="1400" spc="-10" u="heavy">
                <a:latin typeface="Cambria Math"/>
                <a:cs typeface="Cambria Math"/>
              </a:rPr>
              <a:t>∆</a:t>
            </a:r>
            <a:r>
              <a:rPr dirty="0" smtClean="0" sz="1400" spc="0" u="heavy">
                <a:latin typeface="Cambria Math"/>
                <a:cs typeface="Cambria Math"/>
              </a:rPr>
              <a:t>𝒛</a:t>
            </a:r>
            <a:r>
              <a:rPr dirty="0" smtClean="0" sz="1400" spc="5" u="heavy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  <a:p>
            <a:pPr marL="490855">
              <a:lnSpc>
                <a:spcPts val="819"/>
              </a:lnSpc>
              <a:tabLst>
                <a:tab pos="993775" algn="l"/>
              </a:tabLst>
            </a:pPr>
            <a:r>
              <a:rPr dirty="0" smtClean="0" baseline="-19841" sz="2100" spc="7">
                <a:latin typeface="Cambria Math"/>
                <a:cs typeface="Cambria Math"/>
              </a:rPr>
              <a:t>)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	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961003" y="4314062"/>
            <a:ext cx="828040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(</a:t>
            </a:r>
            <a:r>
              <a:rPr dirty="0" smtClean="0" sz="1400" spc="45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�</a:t>
            </a:r>
            <a:r>
              <a:rPr dirty="0" smtClean="0" baseline="-37698" sz="21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) </a:t>
            </a:r>
            <a:r>
              <a:rPr dirty="0" smtClean="0" sz="1400" spc="3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𝜷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790313" y="4178426"/>
            <a:ext cx="492125" cy="478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1400" u="heavy">
                <a:latin typeface="Cambria Math"/>
                <a:cs typeface="Cambria Math"/>
              </a:rPr>
              <a:t> </a:t>
            </a:r>
            <a:r>
              <a:rPr dirty="0" smtClean="0" sz="1400" u="heavy">
                <a:latin typeface="Cambria Math"/>
                <a:cs typeface="Cambria Math"/>
              </a:rPr>
              <a:t>���</a:t>
            </a:r>
            <a:r>
              <a:rPr dirty="0" smtClean="0" sz="1400" u="heavy">
                <a:latin typeface="Cambria Math"/>
                <a:cs typeface="Cambria Math"/>
              </a:rPr>
              <a:t>  </a:t>
            </a:r>
            <a:r>
              <a:rPr dirty="0" smtClean="0" sz="1400" spc="45" u="heavy">
                <a:latin typeface="Cambria Math"/>
                <a:cs typeface="Cambria Math"/>
              </a:rPr>
              <a:t> </a:t>
            </a:r>
            <a:r>
              <a:rPr dirty="0" smtClean="0" sz="1400" spc="0" u="heavy">
                <a:latin typeface="Cambria Math"/>
                <a:cs typeface="Cambria Math"/>
              </a:rPr>
              <a:t>𝜽</a:t>
            </a:r>
            <a:endParaRPr sz="1400">
              <a:latin typeface="Cambria Math"/>
              <a:cs typeface="Cambria Math"/>
            </a:endParaRPr>
          </a:p>
          <a:p>
            <a:pPr algn="ctr" marR="7620">
              <a:lnSpc>
                <a:spcPts val="1585"/>
              </a:lnSpc>
            </a:pPr>
            <a:r>
              <a:rPr dirty="0" smtClean="0" baseline="-15873" sz="210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61584" y="4163694"/>
            <a:ext cx="10160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323713" y="4314062"/>
            <a:ext cx="205104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44500" y="4713350"/>
            <a:ext cx="3938904" cy="2330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 (</a:t>
            </a:r>
            <a:r>
              <a:rPr dirty="0" smtClean="0" sz="1400" spc="25">
                <a:latin typeface="Times New Roman"/>
                <a:cs typeface="Times New Roman"/>
              </a:rPr>
              <a:t>p</a:t>
            </a:r>
            <a:r>
              <a:rPr dirty="0" smtClean="0" baseline="-9259" sz="1350" spc="0">
                <a:latin typeface="Times New Roman"/>
                <a:cs typeface="Times New Roman"/>
              </a:rPr>
              <a:t>r</a:t>
            </a:r>
            <a:r>
              <a:rPr dirty="0" smtClean="0" baseline="-9259" sz="1350" spc="-7">
                <a:latin typeface="Times New Roman"/>
                <a:cs typeface="Times New Roman"/>
              </a:rPr>
              <a:t>a</a:t>
            </a:r>
            <a:r>
              <a:rPr dirty="0" smtClean="0" baseline="-9259" sz="1350" spc="7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)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607691" y="5158358"/>
            <a:ext cx="131889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310">
                <a:latin typeface="Cambria Math"/>
                <a:cs typeface="Cambria Math"/>
              </a:rPr>
              <a:t>∫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�.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988434" y="5022722"/>
            <a:ext cx="959485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97535" algn="l"/>
              </a:tabLst>
            </a:pPr>
            <a:r>
              <a:rPr dirty="0" smtClean="0" sz="1400" u="heavy">
                <a:latin typeface="Cambria Math"/>
                <a:cs typeface="Cambria Math"/>
              </a:rPr>
              <a:t> </a:t>
            </a:r>
            <a:r>
              <a:rPr dirty="0" smtClean="0" sz="1400" u="heavy">
                <a:latin typeface="Cambria Math"/>
                <a:cs typeface="Cambria Math"/>
              </a:rPr>
              <a:t>�</a:t>
            </a:r>
            <a:r>
              <a:rPr dirty="0" smtClean="0" sz="1400" spc="-10" u="heavy">
                <a:latin typeface="Cambria Math"/>
                <a:cs typeface="Cambria Math"/>
              </a:rPr>
              <a:t>�</a:t>
            </a:r>
            <a:r>
              <a:rPr dirty="0" smtClean="0" sz="1400" spc="0" u="heavy">
                <a:latin typeface="Cambria Math"/>
                <a:cs typeface="Cambria Math"/>
              </a:rPr>
              <a:t>𝜷</a:t>
            </a:r>
            <a:r>
              <a:rPr dirty="0" smtClean="0" sz="1400" spc="0" u="heavy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	</a:t>
            </a:r>
            <a:r>
              <a:rPr dirty="0" smtClean="0" sz="1400" spc="0" u="heavy">
                <a:latin typeface="Cambria Math"/>
                <a:cs typeface="Cambria Math"/>
              </a:rPr>
              <a:t> </a:t>
            </a:r>
            <a:r>
              <a:rPr dirty="0" smtClean="0" sz="1400" spc="0" u="heavy">
                <a:latin typeface="Cambria Math"/>
                <a:cs typeface="Cambria Math"/>
              </a:rPr>
              <a:t>∆</a:t>
            </a:r>
            <a:r>
              <a:rPr dirty="0" smtClean="0" sz="1400" spc="0" u="heavy">
                <a:latin typeface="Cambria Math"/>
                <a:cs typeface="Cambria Math"/>
              </a:rPr>
              <a:t> </a:t>
            </a:r>
            <a:r>
              <a:rPr dirty="0" smtClean="0" sz="1400" spc="0" u="heavy">
                <a:latin typeface="Cambria Math"/>
                <a:cs typeface="Cambria Math"/>
              </a:rPr>
              <a:t>𝒛</a:t>
            </a:r>
            <a:r>
              <a:rPr dirty="0" smtClean="0" sz="1400" spc="0" u="heavy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 </a:t>
            </a:r>
            <a:r>
              <a:rPr dirty="0" smtClean="0" sz="1400" spc="-35">
                <a:latin typeface="Cambria Math"/>
                <a:cs typeface="Cambria Math"/>
              </a:rPr>
              <a:t> </a:t>
            </a:r>
            <a:r>
              <a:rPr dirty="0" smtClean="0" baseline="-30555" sz="1500" spc="-15">
                <a:latin typeface="Cambria Math"/>
                <a:cs typeface="Cambria Math"/>
              </a:rPr>
              <a:t>�</a:t>
            </a:r>
            <a:endParaRPr baseline="-30555" sz="1500">
              <a:latin typeface="Cambria Math"/>
              <a:cs typeface="Cambria Math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006722" y="5277230"/>
            <a:ext cx="864869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��𝝅</a:t>
            </a:r>
            <a:r>
              <a:rPr dirty="0" smtClean="0" baseline="37698" sz="2100" spc="7">
                <a:latin typeface="Cambria Math"/>
                <a:cs typeface="Cambria Math"/>
              </a:rPr>
              <a:t>(</a:t>
            </a:r>
            <a:r>
              <a:rPr dirty="0" smtClean="0" baseline="37698" sz="2100" spc="0">
                <a:latin typeface="Cambria Math"/>
                <a:cs typeface="Cambria Math"/>
              </a:rPr>
              <a:t>� </a:t>
            </a:r>
            <a:r>
              <a:rPr dirty="0" smtClean="0" baseline="37698" sz="21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50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)</a:t>
            </a:r>
            <a:endParaRPr baseline="37698" sz="2100">
              <a:latin typeface="Cambria Math"/>
              <a:cs typeface="Cambria Math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828922" y="6368160"/>
            <a:ext cx="106679" cy="0"/>
          </a:xfrm>
          <a:custGeom>
            <a:avLst/>
            <a:gdLst/>
            <a:ahLst/>
            <a:cxnLst/>
            <a:rect l="l" t="t" r="r" b="b"/>
            <a:pathLst>
              <a:path w="106679" h="0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444500" y="5574349"/>
            <a:ext cx="6671309" cy="12985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36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te</a:t>
            </a:r>
            <a:r>
              <a:rPr dirty="0" smtClean="0" sz="1400" spc="5" b="1" u="heavy">
                <a:latin typeface="Times New Roman"/>
                <a:cs typeface="Times New Roman"/>
              </a:rPr>
              <a:t>: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400" spc="-30" b="1" u="heavy">
                <a:latin typeface="Times New Roman"/>
                <a:cs typeface="Times New Roman"/>
              </a:rPr>
              <a:t> </a:t>
            </a:r>
            <a:r>
              <a:rPr dirty="0" smtClean="0" sz="1400" spc="-15" b="1" u="heavy">
                <a:latin typeface="Times New Roman"/>
                <a:cs typeface="Times New Roman"/>
              </a:rPr>
              <a:t>f</a:t>
            </a:r>
            <a:r>
              <a:rPr dirty="0" smtClean="0" sz="1400" spc="0" b="1" u="heavy">
                <a:latin typeface="Times New Roman"/>
                <a:cs typeface="Times New Roman"/>
              </a:rPr>
              <a:t>r</a:t>
            </a:r>
            <a:r>
              <a:rPr dirty="0" smtClean="0" sz="1400" spc="5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m</a:t>
            </a:r>
            <a:r>
              <a:rPr dirty="0" smtClean="0" sz="1400" spc="-4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5" b="1" u="heavy">
                <a:latin typeface="Times New Roman"/>
                <a:cs typeface="Times New Roman"/>
              </a:rPr>
              <a:t>b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v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-4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w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-3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f</a:t>
            </a:r>
            <a:r>
              <a:rPr dirty="0" smtClean="0" sz="1400" spc="5" b="1" u="heavy">
                <a:latin typeface="Times New Roman"/>
                <a:cs typeface="Times New Roman"/>
              </a:rPr>
              <a:t>o</a:t>
            </a:r>
            <a:r>
              <a:rPr dirty="0" smtClean="0" sz="1400" spc="-15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nd</a:t>
            </a:r>
            <a:r>
              <a:rPr dirty="0" smtClean="0" sz="1400" spc="-3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the</a:t>
            </a:r>
            <a:r>
              <a:rPr dirty="0" smtClean="0" sz="1400" spc="-40" b="1" u="heavy">
                <a:latin typeface="Times New Roman"/>
                <a:cs typeface="Times New Roman"/>
              </a:rPr>
              <a:t> 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-15" b="1" u="heavy">
                <a:latin typeface="Times New Roman"/>
                <a:cs typeface="Times New Roman"/>
              </a:rPr>
              <a:t> 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5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r>
              <a:rPr dirty="0" smtClean="0" sz="1400" spc="-30" b="1" u="heavy">
                <a:latin typeface="Times New Roman"/>
                <a:cs typeface="Times New Roman"/>
              </a:rPr>
              <a:t> </a:t>
            </a:r>
            <a:r>
              <a:rPr dirty="0" smtClean="0" sz="1400" spc="-15" b="1" u="heavy">
                <a:latin typeface="Times New Roman"/>
                <a:cs typeface="Times New Roman"/>
              </a:rPr>
              <a:t>p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w</a:t>
            </a:r>
            <a:r>
              <a:rPr dirty="0" smtClean="0" sz="1400" spc="0" b="1" u="heavy">
                <a:latin typeface="Times New Roman"/>
                <a:cs typeface="Times New Roman"/>
              </a:rPr>
              <a:t>er</a:t>
            </a:r>
            <a:r>
              <a:rPr dirty="0" smtClean="0" sz="1400" spc="-4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-3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red</a:t>
            </a:r>
            <a:r>
              <a:rPr dirty="0" smtClean="0" sz="1400" spc="-15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ced</a:t>
            </a:r>
            <a:r>
              <a:rPr dirty="0" smtClean="0" sz="1400" spc="-30" b="1" u="heavy">
                <a:latin typeface="Times New Roman"/>
                <a:cs typeface="Times New Roman"/>
              </a:rPr>
              <a:t> </a:t>
            </a:r>
            <a:r>
              <a:rPr dirty="0" smtClean="0" sz="1400" spc="-15" b="1" u="heavy">
                <a:latin typeface="Times New Roman"/>
                <a:cs typeface="Times New Roman"/>
              </a:rPr>
              <a:t>b</a:t>
            </a:r>
            <a:r>
              <a:rPr dirty="0" smtClean="0" sz="1400" spc="0" b="1" u="heavy">
                <a:latin typeface="Times New Roman"/>
                <a:cs typeface="Times New Roman"/>
              </a:rPr>
              <a:t>y</a:t>
            </a:r>
            <a:r>
              <a:rPr dirty="0" smtClean="0" sz="1400" spc="-25" b="1" u="heavy">
                <a:latin typeface="Times New Roman"/>
                <a:cs typeface="Times New Roman"/>
              </a:rPr>
              <a:t> </a:t>
            </a:r>
            <a:r>
              <a:rPr dirty="0" smtClean="0" sz="1400" spc="-15" b="1" u="heavy">
                <a:latin typeface="Times New Roman"/>
                <a:cs typeface="Times New Roman"/>
              </a:rPr>
              <a:t>f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c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r</a:t>
            </a:r>
            <a:r>
              <a:rPr dirty="0" smtClean="0" sz="1400" spc="-4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f</a:t>
            </a:r>
            <a:r>
              <a:rPr dirty="0" smtClean="0" sz="1400" spc="-4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4</a:t>
            </a:r>
            <a:r>
              <a:rPr dirty="0" smtClean="0" sz="1400" spc="-25" b="1" u="heavy">
                <a:latin typeface="Times New Roman"/>
                <a:cs typeface="Times New Roman"/>
              </a:rPr>
              <a:t> </a:t>
            </a:r>
            <a:r>
              <a:rPr dirty="0" smtClean="0" sz="1400" spc="-15" b="1" u="heavy">
                <a:latin typeface="Times New Roman"/>
                <a:cs typeface="Times New Roman"/>
              </a:rPr>
              <a:t>f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m</a:t>
            </a:r>
            <a:r>
              <a:rPr dirty="0" smtClean="0" sz="1400" spc="-4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tha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f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the</a:t>
            </a:r>
            <a:r>
              <a:rPr dirty="0" smtClean="0" sz="1400" spc="-2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d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20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p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10" b="1" u="heavy">
                <a:latin typeface="Times New Roman"/>
                <a:cs typeface="Times New Roman"/>
              </a:rPr>
              <a:t>: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47"/>
              </a:spcBef>
            </a:pPr>
            <a:endParaRPr sz="650"/>
          </a:p>
          <a:p>
            <a:pPr algn="ctr" marL="203835">
              <a:lnSpc>
                <a:spcPts val="1505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  <a:p>
            <a:pPr marL="2025650">
              <a:lnSpc>
                <a:spcPts val="1530"/>
              </a:lnSpc>
            </a:pPr>
            <a:r>
              <a:rPr dirty="0" smtClean="0" baseline="11904" sz="2100" spc="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-25793" sz="2100" spc="0">
                <a:latin typeface="Cambria Math"/>
                <a:cs typeface="Cambria Math"/>
              </a:rPr>
              <a:t>�</a:t>
            </a:r>
            <a:r>
              <a:rPr dirty="0" smtClean="0" baseline="-25793" sz="2100" spc="-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endParaRPr sz="1000">
              <a:latin typeface="Cambria Math"/>
              <a:cs typeface="Cambria Math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marL="102235">
              <a:lnSpc>
                <a:spcPct val="1000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-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(R</a:t>
            </a:r>
            <a:r>
              <a:rPr dirty="0" smtClean="0" baseline="-9259" sz="1350" spc="0">
                <a:latin typeface="Times New Roman"/>
                <a:cs typeface="Times New Roman"/>
              </a:rPr>
              <a:t>r</a:t>
            </a:r>
            <a:r>
              <a:rPr dirty="0" smtClean="0" baseline="-9259" sz="1350" spc="-7">
                <a:latin typeface="Times New Roman"/>
                <a:cs typeface="Times New Roman"/>
              </a:rPr>
              <a:t>a</a:t>
            </a:r>
            <a:r>
              <a:rPr dirty="0" smtClean="0" baseline="-9259" sz="1350" spc="-1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4500" y="7019416"/>
            <a:ext cx="1260475" cy="304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-38888" sz="1500" spc="-15">
                <a:latin typeface="Cambria Math"/>
                <a:cs typeface="Cambria Math"/>
              </a:rPr>
              <a:t>�</a:t>
            </a:r>
            <a:r>
              <a:rPr dirty="0" smtClean="0" baseline="-38888" sz="1500" spc="3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67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|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|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22400" y="6965060"/>
            <a:ext cx="10160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10" u="heavy">
                <a:latin typeface="Cambria Math"/>
                <a:cs typeface="Cambria Math"/>
              </a:rPr>
              <a:t>�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679194" y="7004684"/>
            <a:ext cx="10160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859151" y="7019416"/>
            <a:ext cx="426084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����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924427" y="7055992"/>
            <a:ext cx="56578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15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514469" y="6965060"/>
            <a:ext cx="688340" cy="203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15" u="heavy">
                <a:latin typeface="Cambria Math"/>
                <a:cs typeface="Cambria Math"/>
              </a:rPr>
              <a:t>�</a:t>
            </a:r>
            <a:r>
              <a:rPr dirty="0" smtClean="0" sz="1000" spc="-10" u="heavy">
                <a:latin typeface="Cambria Math"/>
                <a:cs typeface="Cambria Math"/>
              </a:rPr>
              <a:t>�𝜷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>
                <a:latin typeface="Cambria Math"/>
                <a:cs typeface="Cambria Math"/>
              </a:rPr>
              <a:t>   </a:t>
            </a:r>
            <a:r>
              <a:rPr dirty="0" smtClean="0" sz="1000" spc="-55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20" u="heavy">
                <a:latin typeface="Cambria Math"/>
                <a:cs typeface="Cambria Math"/>
              </a:rPr>
              <a:t>∆</a:t>
            </a:r>
            <a:r>
              <a:rPr dirty="0" smtClean="0" sz="1000" spc="-10" u="heavy">
                <a:latin typeface="Cambria Math"/>
                <a:cs typeface="Cambria Math"/>
              </a:rPr>
              <a:t>𝒛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>
                <a:latin typeface="Cambria Math"/>
                <a:cs typeface="Cambria Math"/>
              </a:rPr>
              <a:t>  </a:t>
            </a:r>
            <a:r>
              <a:rPr dirty="0" smtClean="0" sz="1000" spc="-8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566284" y="7019416"/>
            <a:ext cx="1583055" cy="304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57810">
              <a:lnSpc>
                <a:spcPts val="1490"/>
              </a:lnSpc>
              <a:tabLst>
                <a:tab pos="474345" algn="l"/>
                <a:tab pos="678180" algn="l"/>
                <a:tab pos="1495425" algn="l"/>
              </a:tabLst>
            </a:pPr>
            <a:r>
              <a:rPr dirty="0" smtClean="0" sz="1400">
                <a:latin typeface="Cambria Math"/>
                <a:cs typeface="Cambria Math"/>
              </a:rPr>
              <a:t>(	</a:t>
            </a:r>
            <a:r>
              <a:rPr dirty="0" smtClean="0" sz="1400">
                <a:latin typeface="Cambria Math"/>
                <a:cs typeface="Cambria Math"/>
              </a:rPr>
              <a:t>)	</a:t>
            </a: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��𝝅(	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819"/>
              </a:lnSpc>
              <a:tabLst>
                <a:tab pos="1385570" algn="l"/>
              </a:tabLst>
            </a:pPr>
            <a:r>
              <a:rPr dirty="0" smtClean="0" sz="1000" spc="-10">
                <a:latin typeface="Cambria Math"/>
                <a:cs typeface="Cambria Math"/>
              </a:rPr>
              <a:t>�𝝅�</a:t>
            </a:r>
            <a:r>
              <a:rPr dirty="0" smtClean="0" sz="1000" spc="-10">
                <a:latin typeface="Cambria Math"/>
                <a:cs typeface="Cambria Math"/>
              </a:rPr>
              <a:t>	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750433" y="6965060"/>
            <a:ext cx="474980" cy="203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baseline="-16666" sz="1500" spc="-30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20" u="heavy">
                <a:latin typeface="Cambria Math"/>
                <a:cs typeface="Cambria Math"/>
              </a:rPr>
              <a:t>∆</a:t>
            </a:r>
            <a:r>
              <a:rPr dirty="0" smtClean="0" sz="1000" spc="-10" u="heavy">
                <a:latin typeface="Cambria Math"/>
                <a:cs typeface="Cambria Math"/>
              </a:rPr>
              <a:t>𝒛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>
                <a:latin typeface="Cambria Math"/>
                <a:cs typeface="Cambria Math"/>
              </a:rPr>
              <a:t>  </a:t>
            </a:r>
            <a:r>
              <a:rPr dirty="0" smtClean="0" sz="1000" spc="-7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143123" y="8177148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 h="0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444500" y="7385115"/>
            <a:ext cx="6673215" cy="23063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9685">
              <a:lnSpc>
                <a:spcPct val="1036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Then,</a:t>
            </a:r>
            <a:r>
              <a:rPr dirty="0" smtClean="0" sz="1400" b="1" u="heavy">
                <a:latin typeface="Times New Roman"/>
                <a:cs typeface="Times New Roman"/>
              </a:rPr>
              <a:t> </a:t>
            </a:r>
            <a:r>
              <a:rPr dirty="0" smtClean="0" sz="1400" b="1" u="heavy">
                <a:latin typeface="Times New Roman"/>
                <a:cs typeface="Times New Roman"/>
              </a:rPr>
              <a:t>the</a:t>
            </a:r>
            <a:r>
              <a:rPr dirty="0" smtClean="0" sz="1400" spc="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r</a:t>
            </a:r>
            <a:r>
              <a:rPr dirty="0" smtClean="0" sz="1400" spc="5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d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r>
              <a:rPr dirty="0" smtClean="0" sz="1400" spc="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re</a:t>
            </a:r>
            <a:r>
              <a:rPr dirty="0" smtClean="0" sz="1400" spc="-5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r>
              <a:rPr dirty="0" smtClean="0" sz="1400" spc="-15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f</a:t>
            </a:r>
            <a:r>
              <a:rPr dirty="0" smtClean="0" sz="1400" spc="5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r</a:t>
            </a:r>
            <a:r>
              <a:rPr dirty="0" smtClean="0" sz="1400" spc="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1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di</a:t>
            </a:r>
            <a:r>
              <a:rPr dirty="0" smtClean="0" sz="1400" spc="0" b="1" u="heavy">
                <a:latin typeface="Times New Roman"/>
                <a:cs typeface="Times New Roman"/>
              </a:rPr>
              <a:t>p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5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1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reduc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d</a:t>
            </a:r>
            <a:r>
              <a:rPr dirty="0" smtClean="0" sz="1400" spc="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by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f</a:t>
            </a:r>
            <a:r>
              <a:rPr dirty="0" smtClean="0" sz="1400" spc="5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ct</a:t>
            </a:r>
            <a:r>
              <a:rPr dirty="0" smtClean="0" sz="1400" spc="5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of</a:t>
            </a:r>
            <a:r>
              <a:rPr dirty="0" smtClean="0" sz="1400" spc="1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4</a:t>
            </a:r>
            <a:r>
              <a:rPr dirty="0" smtClean="0" sz="1400" spc="1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fr</a:t>
            </a:r>
            <a:r>
              <a:rPr dirty="0" smtClean="0" sz="1400" spc="5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m</a:t>
            </a:r>
            <a:r>
              <a:rPr dirty="0" smtClean="0" sz="1400" spc="-1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th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f</a:t>
            </a:r>
            <a:r>
              <a:rPr dirty="0" smtClean="0" sz="1400" spc="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the</a:t>
            </a:r>
            <a:r>
              <a:rPr dirty="0" smtClean="0" sz="1400" spc="0" b="1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d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20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p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-5" b="1" u="heavy">
                <a:latin typeface="Times New Roman"/>
                <a:cs typeface="Times New Roman"/>
              </a:rPr>
              <a:t>: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33"/>
              </a:spcBef>
            </a:pPr>
            <a:endParaRPr sz="650"/>
          </a:p>
          <a:p>
            <a:pPr algn="ctr" marR="1169035">
              <a:lnSpc>
                <a:spcPts val="1505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  <a:p>
            <a:pPr marL="1326515">
              <a:lnSpc>
                <a:spcPts val="1530"/>
              </a:lnSpc>
            </a:pPr>
            <a:r>
              <a:rPr dirty="0" smtClean="0" baseline="11904" sz="2100" spc="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-25793" sz="2100" spc="0">
                <a:latin typeface="Cambria Math"/>
                <a:cs typeface="Cambria Math"/>
              </a:rPr>
              <a:t>�</a:t>
            </a:r>
            <a:r>
              <a:rPr dirty="0" smtClean="0" baseline="-25793" sz="2100" spc="-104">
                <a:latin typeface="Cambria Math"/>
                <a:cs typeface="Cambria Math"/>
              </a:rPr>
              <a:t> </a:t>
            </a:r>
            <a:r>
              <a:rPr dirty="0" smtClean="0" baseline="11904" sz="2100" spc="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2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endParaRPr sz="1000">
              <a:latin typeface="Cambria Math"/>
              <a:cs typeface="Cambria Math"/>
            </a:endParaRPr>
          </a:p>
          <a:p>
            <a:pPr marL="102235">
              <a:lnSpc>
                <a:spcPct val="100000"/>
              </a:lnSpc>
              <a:spcBef>
                <a:spcPts val="415"/>
              </a:spcBef>
              <a:tabLst>
                <a:tab pos="469900" algn="l"/>
              </a:tabLst>
            </a:pPr>
            <a:r>
              <a:rPr dirty="0" smtClean="0" sz="1600" spc="-5" b="1">
                <a:latin typeface="Times New Roman"/>
                <a:cs typeface="Times New Roman"/>
              </a:rPr>
              <a:t>2</a:t>
            </a:r>
            <a:r>
              <a:rPr dirty="0" smtClean="0" sz="1600" spc="-10" b="1">
                <a:latin typeface="Times New Roman"/>
                <a:cs typeface="Times New Roman"/>
              </a:rPr>
              <a:t>-</a:t>
            </a:r>
            <a:r>
              <a:rPr dirty="0" smtClean="0" sz="1600" spc="-10" b="1">
                <a:latin typeface="Times New Roman"/>
                <a:cs typeface="Times New Roman"/>
              </a:rPr>
              <a:t>	</a:t>
            </a:r>
            <a:r>
              <a:rPr dirty="0" smtClean="0" sz="1600" spc="-10" b="1" u="heavy">
                <a:latin typeface="Times New Roman"/>
                <a:cs typeface="Times New Roman"/>
              </a:rPr>
              <a:t>Thin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linear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a</a:t>
            </a:r>
            <a:r>
              <a:rPr dirty="0" smtClean="0" sz="1600" spc="0" b="1" u="heavy">
                <a:latin typeface="Times New Roman"/>
                <a:cs typeface="Times New Roman"/>
              </a:rPr>
              <a:t>n</a:t>
            </a:r>
            <a:r>
              <a:rPr dirty="0" smtClean="0" sz="1600" spc="-10" b="1" u="heavy">
                <a:latin typeface="Times New Roman"/>
                <a:cs typeface="Times New Roman"/>
              </a:rPr>
              <a:t>te</a:t>
            </a:r>
            <a:r>
              <a:rPr dirty="0" smtClean="0" sz="1600" spc="-5" b="1" u="heavy">
                <a:latin typeface="Times New Roman"/>
                <a:cs typeface="Times New Roman"/>
              </a:rPr>
              <a:t>n</a:t>
            </a:r>
            <a:r>
              <a:rPr dirty="0" smtClean="0" sz="1600" spc="-10" b="1" u="heavy">
                <a:latin typeface="Times New Roman"/>
                <a:cs typeface="Times New Roman"/>
              </a:rPr>
              <a:t>na</a:t>
            </a:r>
            <a:r>
              <a:rPr dirty="0" smtClean="0" sz="1600" spc="-5" b="1" u="heavy">
                <a:latin typeface="Times New Roman"/>
                <a:cs typeface="Times New Roman"/>
              </a:rPr>
              <a:t>:</a:t>
            </a:r>
            <a:r>
              <a:rPr dirty="0" smtClean="0" sz="1600" spc="-10" b="1" u="heavy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5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far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near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nna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ill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4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sz="850"/>
          </a:p>
          <a:p>
            <a:pPr marL="12700">
              <a:lnSpc>
                <a:spcPct val="100000"/>
              </a:lnSpc>
              <a:buFont typeface="Wingdings"/>
              <a:buChar char=""/>
              <a:tabLst>
                <a:tab pos="37211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pared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h,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&lt;</a:t>
            </a:r>
            <a:r>
              <a:rPr dirty="0" smtClean="0" sz="1400" spc="0">
                <a:latin typeface="Times New Roman"/>
                <a:cs typeface="Times New Roman"/>
              </a:rPr>
              <a:t>λ/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00)</a:t>
            </a:r>
            <a:endParaRPr sz="1400">
              <a:latin typeface="Times New Roman"/>
              <a:cs typeface="Times New Roman"/>
            </a:endParaRPr>
          </a:p>
          <a:p>
            <a:pPr marL="12700" marR="12700">
              <a:lnSpc>
                <a:spcPct val="102899"/>
              </a:lnSpc>
              <a:spcBef>
                <a:spcPts val="10"/>
              </a:spcBef>
              <a:buFont typeface="Wingdings"/>
              <a:buChar char=""/>
              <a:tabLst>
                <a:tab pos="37211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fed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dal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ura</a:t>
            </a:r>
            <a:r>
              <a:rPr dirty="0" smtClean="0" sz="1400" spc="1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3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10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4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3128" y="417067"/>
            <a:ext cx="166433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176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12700" marR="12700" indent="4445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She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53923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500" y="1133033"/>
            <a:ext cx="6673215" cy="4540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3600"/>
              </a:lnSpc>
            </a:pPr>
            <a:r>
              <a:rPr dirty="0" smtClean="0" sz="140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in,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ar,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-f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3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3282441"/>
            <a:ext cx="6553834" cy="415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xi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 na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near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f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 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le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th.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5755766"/>
            <a:ext cx="5211445" cy="4286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If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assu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di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ole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nna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y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sy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etric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4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40658" y="643064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 h="0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930654" y="6304660"/>
            <a:ext cx="2258695" cy="2495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454150" algn="l"/>
              </a:tabLst>
            </a:pP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𝒛</a:t>
            </a:r>
            <a:r>
              <a:rPr dirty="0" smtClean="0" baseline="30555" sz="1500" spc="240">
                <a:latin typeface="Cambria Math"/>
                <a:cs typeface="Cambria Math"/>
              </a:rPr>
              <a:t>′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𝐬𝐢�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30">
                <a:latin typeface="Cambria Math"/>
                <a:cs typeface="Cambria Math"/>
              </a:rPr>
              <a:t>[</a:t>
            </a:r>
            <a:r>
              <a:rPr dirty="0" smtClean="0" sz="1400" spc="0">
                <a:latin typeface="Cambria Math"/>
                <a:cs typeface="Cambria Math"/>
              </a:rPr>
              <a:t>𝜷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sz="1400" spc="110">
                <a:latin typeface="Cambria Math"/>
                <a:cs typeface="Cambria Math"/>
              </a:rPr>
              <a:t>	</a:t>
            </a:r>
            <a:r>
              <a:rPr dirty="0" smtClean="0" sz="1400" spc="11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sz="1400" spc="0">
                <a:latin typeface="Cambria Math"/>
                <a:cs typeface="Cambria Math"/>
              </a:rPr>
              <a:t>𝒛</a:t>
            </a:r>
            <a:r>
              <a:rPr dirty="0" smtClean="0" baseline="30555" sz="1500" spc="240">
                <a:latin typeface="Cambria Math"/>
                <a:cs typeface="Cambria Math"/>
              </a:rPr>
              <a:t>′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sz="1400" spc="110">
                <a:latin typeface="Cambria Math"/>
                <a:cs typeface="Cambria Math"/>
              </a:rPr>
              <a:t>)</a:t>
            </a:r>
            <a:r>
              <a:rPr dirty="0" smtClean="0" sz="1400" spc="35">
                <a:latin typeface="Cambria Math"/>
                <a:cs typeface="Cambria Math"/>
              </a:rPr>
              <a:t>]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𝒛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47770" y="6167500"/>
            <a:ext cx="19526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873250" algn="l"/>
              </a:tabLst>
            </a:pPr>
            <a:r>
              <a:rPr dirty="0" smtClean="0" sz="1400">
                <a:latin typeface="Cambria Math"/>
                <a:cs typeface="Cambria Math"/>
              </a:rPr>
              <a:t>�	</a:t>
            </a: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27958" y="6422008"/>
            <a:ext cx="1993264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873250" algn="l"/>
              </a:tabLst>
            </a:pPr>
            <a:r>
              <a:rPr dirty="0" smtClean="0" sz="1400">
                <a:latin typeface="Cambria Math"/>
                <a:cs typeface="Cambria Math"/>
              </a:rPr>
              <a:t>�	</a:t>
            </a: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01716" y="6430644"/>
            <a:ext cx="106679" cy="0"/>
          </a:xfrm>
          <a:custGeom>
            <a:avLst/>
            <a:gdLst/>
            <a:ahLst/>
            <a:cxnLst/>
            <a:rect l="l" t="t" r="r" b="b"/>
            <a:pathLst>
              <a:path w="106679" h="0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581525" y="6303136"/>
            <a:ext cx="131127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675005" algn="l"/>
              </a:tabLst>
            </a:pP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	</a:t>
            </a:r>
            <a:r>
              <a:rPr dirty="0" smtClean="0" sz="1400" spc="0">
                <a:latin typeface="Cambria Math"/>
                <a:cs typeface="Cambria Math"/>
              </a:rPr>
              <a:t>≤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sz="1400" spc="0">
                <a:latin typeface="Cambria Math"/>
                <a:cs typeface="Cambria Math"/>
              </a:rPr>
              <a:t>𝒛</a:t>
            </a:r>
            <a:r>
              <a:rPr dirty="0" smtClean="0" baseline="27777" sz="1500" spc="240">
                <a:latin typeface="Cambria Math"/>
                <a:cs typeface="Cambria Math"/>
              </a:rPr>
              <a:t>′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baseline="1984" sz="2100" spc="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≤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56553" y="6167500"/>
            <a:ext cx="132080" cy="478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2384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969253" y="6430644"/>
            <a:ext cx="106679" cy="0"/>
          </a:xfrm>
          <a:custGeom>
            <a:avLst/>
            <a:gdLst/>
            <a:ahLst/>
            <a:cxnLst/>
            <a:rect l="l" t="t" r="r" b="b"/>
            <a:pathLst>
              <a:path w="106679" h="0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066289" y="6935596"/>
            <a:ext cx="64389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𝒛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{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91534" y="6857364"/>
            <a:ext cx="106679" cy="0"/>
          </a:xfrm>
          <a:custGeom>
            <a:avLst/>
            <a:gdLst/>
            <a:ahLst/>
            <a:cxnLst/>
            <a:rect l="l" t="t" r="r" b="b"/>
            <a:pathLst>
              <a:path w="106679" h="0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966080" y="6857364"/>
            <a:ext cx="106679" cy="0"/>
          </a:xfrm>
          <a:custGeom>
            <a:avLst/>
            <a:gdLst/>
            <a:ahLst/>
            <a:cxnLst/>
            <a:rect l="l" t="t" r="r" b="b"/>
            <a:pathLst>
              <a:path w="106679" h="0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683891" y="6731380"/>
            <a:ext cx="3268979" cy="2495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853440" algn="l"/>
                <a:tab pos="2439035" algn="l"/>
              </a:tabLst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sz="1400" spc="-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𝐬𝐢�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30">
                <a:latin typeface="Cambria Math"/>
                <a:cs typeface="Cambria Math"/>
              </a:rPr>
              <a:t>[</a:t>
            </a:r>
            <a:r>
              <a:rPr dirty="0" smtClean="0" sz="1400" spc="0">
                <a:latin typeface="Cambria Math"/>
                <a:cs typeface="Cambria Math"/>
              </a:rPr>
              <a:t>𝜷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sz="1400" spc="110">
                <a:latin typeface="Cambria Math"/>
                <a:cs typeface="Cambria Math"/>
              </a:rPr>
              <a:t>	</a:t>
            </a:r>
            <a:r>
              <a:rPr dirty="0" smtClean="0" sz="1400" spc="11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𝒛</a:t>
            </a:r>
            <a:r>
              <a:rPr dirty="0" smtClean="0" baseline="30555" sz="1500" spc="240">
                <a:latin typeface="Cambria Math"/>
                <a:cs typeface="Cambria Math"/>
              </a:rPr>
              <a:t>′</a:t>
            </a:r>
            <a:r>
              <a:rPr dirty="0" smtClean="0" sz="1400" spc="110">
                <a:latin typeface="Cambria Math"/>
                <a:cs typeface="Cambria Math"/>
              </a:rPr>
              <a:t>)</a:t>
            </a:r>
            <a:r>
              <a:rPr dirty="0" smtClean="0" sz="1400" spc="35">
                <a:latin typeface="Cambria Math"/>
                <a:cs typeface="Cambria Math"/>
              </a:rPr>
              <a:t>]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𝒛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	</a:t>
            </a:r>
            <a:r>
              <a:rPr dirty="0" smtClean="0" sz="1400" spc="0">
                <a:latin typeface="Cambria Math"/>
                <a:cs typeface="Cambria Math"/>
              </a:rPr>
              <a:t>≤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sz="1400" spc="0">
                <a:latin typeface="Cambria Math"/>
                <a:cs typeface="Cambria Math"/>
              </a:rPr>
              <a:t>𝒛</a:t>
            </a:r>
            <a:r>
              <a:rPr dirty="0" smtClean="0" baseline="30555" sz="1500" spc="240">
                <a:latin typeface="Cambria Math"/>
                <a:cs typeface="Cambria Math"/>
              </a:rPr>
              <a:t>′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baseline="1984" sz="2100" spc="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≤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98646" y="6594220"/>
            <a:ext cx="914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78834" y="6848729"/>
            <a:ext cx="1320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73192" y="6594220"/>
            <a:ext cx="914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53380" y="6848729"/>
            <a:ext cx="1320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83891" y="7173340"/>
            <a:ext cx="3268979" cy="3416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sz="1400" spc="-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𝐬𝐢�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30">
                <a:latin typeface="Cambria Math"/>
                <a:cs typeface="Cambria Math"/>
              </a:rPr>
              <a:t>[</a:t>
            </a:r>
            <a:r>
              <a:rPr dirty="0" smtClean="0" sz="1400" spc="0">
                <a:latin typeface="Cambria Math"/>
                <a:cs typeface="Cambria Math"/>
              </a:rPr>
              <a:t>𝜷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baseline="-35714" sz="2100" spc="165">
                <a:latin typeface="Cambria Math"/>
                <a:cs typeface="Cambria Math"/>
              </a:rPr>
              <a:t>� </a:t>
            </a:r>
            <a:r>
              <a:rPr dirty="0" smtClean="0" sz="1400" spc="11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𝒛</a:t>
            </a:r>
            <a:r>
              <a:rPr dirty="0" smtClean="0" sz="1400" spc="110">
                <a:latin typeface="Cambria Math"/>
                <a:cs typeface="Cambria Math"/>
              </a:rPr>
              <a:t>)</a:t>
            </a:r>
            <a:r>
              <a:rPr dirty="0" smtClean="0" sz="1400" spc="35">
                <a:latin typeface="Cambria Math"/>
                <a:cs typeface="Cambria Math"/>
              </a:rPr>
              <a:t>]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𝒛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-35714" sz="2100" spc="0">
                <a:latin typeface="Cambria Math"/>
                <a:cs typeface="Cambria Math"/>
              </a:rPr>
              <a:t>�</a:t>
            </a:r>
            <a:r>
              <a:rPr dirty="0" smtClean="0" baseline="-35714" sz="2100" spc="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≤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sz="1400" spc="0">
                <a:latin typeface="Cambria Math"/>
                <a:cs typeface="Cambria Math"/>
              </a:rPr>
              <a:t>𝒛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baseline="1984" sz="2100" spc="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≤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-35714" sz="2100" spc="0">
                <a:latin typeface="Cambria Math"/>
                <a:cs typeface="Cambria Math"/>
              </a:rPr>
              <a:t>�</a:t>
            </a:r>
            <a:endParaRPr baseline="-35714" sz="21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78834" y="7036180"/>
            <a:ext cx="1320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18745" algn="l"/>
              </a:tabLst>
            </a:pPr>
            <a:r>
              <a:rPr dirty="0" smtClean="0" sz="1400" u="heavy">
                <a:latin typeface="Cambria Math"/>
                <a:cs typeface="Cambria Math"/>
              </a:rPr>
              <a:t> </a:t>
            </a:r>
            <a:r>
              <a:rPr dirty="0" smtClean="0" sz="1400" spc="-155" u="heavy">
                <a:latin typeface="Cambria Math"/>
                <a:cs typeface="Cambria Math"/>
              </a:rPr>
              <a:t> </a:t>
            </a:r>
            <a:r>
              <a:rPr dirty="0" smtClean="0" sz="1400" spc="0" u="heavy">
                <a:latin typeface="Cambria Math"/>
                <a:cs typeface="Cambria Math"/>
              </a:rPr>
              <a:t>�</a:t>
            </a:r>
            <a:r>
              <a:rPr dirty="0" smtClean="0" sz="1400" spc="0" u="heavy">
                <a:latin typeface="Cambria Math"/>
                <a:cs typeface="Cambria Math"/>
              </a:rPr>
              <a:t> 	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88790" y="7157084"/>
            <a:ext cx="172148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663064" algn="l"/>
              </a:tabLst>
            </a:pPr>
            <a:r>
              <a:rPr dirty="0" smtClean="0" sz="1000" spc="95">
                <a:latin typeface="Cambria Math"/>
                <a:cs typeface="Cambria Math"/>
              </a:rPr>
              <a:t>′</a:t>
            </a:r>
            <a:r>
              <a:rPr dirty="0" smtClean="0" sz="1000" spc="95">
                <a:latin typeface="Cambria Math"/>
                <a:cs typeface="Cambria Math"/>
              </a:rPr>
              <a:t>	</a:t>
            </a:r>
            <a:r>
              <a:rPr dirty="0" smtClean="0" sz="1000" spc="95">
                <a:latin typeface="Cambria Math"/>
                <a:cs typeface="Cambria Math"/>
              </a:rPr>
              <a:t>′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53380" y="7036180"/>
            <a:ext cx="10001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879475" algn="l"/>
                <a:tab pos="986790" algn="l"/>
              </a:tabLst>
            </a:pPr>
            <a:r>
              <a:rPr dirty="0" smtClean="0" sz="1400" u="heavy">
                <a:latin typeface="Cambria Math"/>
                <a:cs typeface="Cambria Math"/>
              </a:rPr>
              <a:t> </a:t>
            </a:r>
            <a:r>
              <a:rPr dirty="0" smtClean="0" sz="1400" spc="-155" u="heavy">
                <a:latin typeface="Cambria Math"/>
                <a:cs typeface="Cambria Math"/>
              </a:rPr>
              <a:t> </a:t>
            </a:r>
            <a:r>
              <a:rPr dirty="0" smtClean="0" sz="1400" spc="0" u="heavy">
                <a:latin typeface="Cambria Math"/>
                <a:cs typeface="Cambria Math"/>
              </a:rPr>
              <a:t>�</a:t>
            </a:r>
            <a:r>
              <a:rPr dirty="0" smtClean="0" sz="1400" spc="0" u="heavy">
                <a:latin typeface="Cambria Math"/>
                <a:cs typeface="Cambria Math"/>
              </a:rPr>
              <a:t> </a:t>
            </a:r>
            <a:r>
              <a:rPr dirty="0" smtClean="0" sz="1400" spc="-145" u="heavy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	</a:t>
            </a:r>
            <a:r>
              <a:rPr dirty="0" smtClean="0" sz="1400" spc="0" u="heavy">
                <a:latin typeface="Cambria Math"/>
                <a:cs typeface="Cambria Math"/>
              </a:rPr>
              <a:t> </a:t>
            </a:r>
            <a:r>
              <a:rPr dirty="0" smtClean="0" sz="1400" spc="-155" u="heavy">
                <a:latin typeface="Cambria Math"/>
                <a:cs typeface="Cambria Math"/>
              </a:rPr>
              <a:t> </a:t>
            </a:r>
            <a:r>
              <a:rPr dirty="0" smtClean="0" sz="1400" spc="0" u="heavy">
                <a:latin typeface="Cambria Math"/>
                <a:cs typeface="Cambria Math"/>
              </a:rPr>
              <a:t>�</a:t>
            </a:r>
            <a:r>
              <a:rPr dirty="0" smtClean="0" sz="1400" spc="0" u="heavy">
                <a:latin typeface="Cambria Math"/>
                <a:cs typeface="Cambria Math"/>
              </a:rPr>
              <a:t> 	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3268" y="7489825"/>
            <a:ext cx="6624320" cy="4184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2405" marR="12700" indent="-180340">
              <a:lnSpc>
                <a:spcPts val="1620"/>
              </a:lnSpc>
            </a:pP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tic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 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far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0531" y="8035925"/>
            <a:ext cx="73215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𝑨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487677" y="8163432"/>
            <a:ext cx="400811" cy="0"/>
          </a:xfrm>
          <a:custGeom>
            <a:avLst/>
            <a:gdLst/>
            <a:ahLst/>
            <a:cxnLst/>
            <a:rect l="l" t="t" r="r" b="b"/>
            <a:pathLst>
              <a:path w="400812" h="0">
                <a:moveTo>
                  <a:pt x="0" y="0"/>
                </a:moveTo>
                <a:lnTo>
                  <a:pt x="400811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474977" y="7834756"/>
            <a:ext cx="4160520" cy="290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754120" algn="l"/>
              </a:tabLst>
            </a:pPr>
            <a:r>
              <a:rPr dirty="0" smtClean="0" baseline="-19841" sz="2100" spc="-7">
                <a:latin typeface="Cambria Math"/>
                <a:cs typeface="Cambria Math"/>
              </a:rPr>
              <a:t>�</a:t>
            </a:r>
            <a:r>
              <a:rPr dirty="0" smtClean="0" sz="1000" spc="-20">
                <a:latin typeface="Cambria Math"/>
                <a:cs typeface="Cambria Math"/>
              </a:rPr>
              <a:t>−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𝜷�</a:t>
            </a:r>
            <a:r>
              <a:rPr dirty="0" smtClean="0" sz="1000" spc="-10">
                <a:latin typeface="Cambria Math"/>
                <a:cs typeface="Cambria Math"/>
              </a:rPr>
              <a:t>	</a:t>
            </a:r>
            <a:r>
              <a:rPr dirty="0" smtClean="0" baseline="-19841" sz="2100" spc="-7">
                <a:latin typeface="Cambria Math"/>
                <a:cs typeface="Cambria Math"/>
              </a:rPr>
              <a:t>�</a:t>
            </a:r>
            <a:r>
              <a:rPr dirty="0" smtClean="0" sz="1000" spc="-20">
                <a:latin typeface="Cambria Math"/>
                <a:cs typeface="Cambria Math"/>
              </a:rPr>
              <a:t>−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𝜷�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13077" y="8154796"/>
            <a:ext cx="40919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754120" algn="l"/>
              </a:tabLst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Cambria Math"/>
                <a:cs typeface="Cambria Math"/>
              </a:rPr>
              <a:t>𝝅</a:t>
            </a:r>
            <a:r>
              <a:rPr dirty="0" smtClean="0" sz="1400" spc="0">
                <a:latin typeface="Cambria Math"/>
                <a:cs typeface="Cambria Math"/>
              </a:rPr>
              <a:t>�	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Cambria Math"/>
                <a:cs typeface="Cambria Math"/>
              </a:rPr>
              <a:t>𝝅�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229733" y="8163432"/>
            <a:ext cx="400812" cy="0"/>
          </a:xfrm>
          <a:custGeom>
            <a:avLst/>
            <a:gdLst/>
            <a:ahLst/>
            <a:cxnLst/>
            <a:rect l="l" t="t" r="r" b="b"/>
            <a:pathLst>
              <a:path w="400812" h="0">
                <a:moveTo>
                  <a:pt x="0" y="0"/>
                </a:moveTo>
                <a:lnTo>
                  <a:pt x="40081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906270" y="7970392"/>
            <a:ext cx="5175885" cy="290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754120" algn="l"/>
              </a:tabLst>
            </a:pPr>
            <a:r>
              <a:rPr dirty="0" smtClean="0" baseline="-19841" sz="2100" spc="712">
                <a:latin typeface="Cambria Math"/>
                <a:cs typeface="Cambria Math"/>
              </a:rPr>
              <a:t>∭</a:t>
            </a:r>
            <a:r>
              <a:rPr dirty="0" smtClean="0" baseline="-19841" sz="2100" spc="-135">
                <a:latin typeface="Cambria Math"/>
                <a:cs typeface="Cambria Math"/>
              </a:rPr>
              <a:t> </a:t>
            </a:r>
            <a:r>
              <a:rPr dirty="0" smtClean="0" baseline="-19841" sz="2100" spc="-7">
                <a:latin typeface="Cambria Math"/>
                <a:cs typeface="Cambria Math"/>
              </a:rPr>
              <a:t>�</a:t>
            </a:r>
            <a:r>
              <a:rPr dirty="0" smtClean="0" baseline="-17857" sz="2100" spc="7">
                <a:latin typeface="Cambria Math"/>
                <a:cs typeface="Cambria Math"/>
              </a:rPr>
              <a:t>(</a:t>
            </a:r>
            <a:r>
              <a:rPr dirty="0" smtClean="0" baseline="-19841" sz="2100" spc="0">
                <a:latin typeface="Cambria Math"/>
                <a:cs typeface="Cambria Math"/>
              </a:rPr>
              <a:t>�</a:t>
            </a:r>
            <a:r>
              <a:rPr dirty="0" smtClean="0" sz="1000" spc="150">
                <a:latin typeface="Cambria Math"/>
                <a:cs typeface="Cambria Math"/>
              </a:rPr>
              <a:t>′</a:t>
            </a:r>
            <a:r>
              <a:rPr dirty="0" smtClean="0" baseline="-17857" sz="2100" spc="7">
                <a:latin typeface="Cambria Math"/>
                <a:cs typeface="Cambria Math"/>
              </a:rPr>
              <a:t>)</a:t>
            </a:r>
            <a:r>
              <a:rPr dirty="0" smtClean="0" baseline="-19841" sz="2100" spc="-7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𝜷����𝜽</a:t>
            </a:r>
            <a:r>
              <a:rPr dirty="0" smtClean="0" baseline="-19841" sz="2100" spc="-7">
                <a:latin typeface="Cambria Math"/>
                <a:cs typeface="Cambria Math"/>
              </a:rPr>
              <a:t>�</a:t>
            </a:r>
            <a:r>
              <a:rPr dirty="0" smtClean="0" baseline="-19841" sz="2100" spc="0">
                <a:latin typeface="Cambria Math"/>
                <a:cs typeface="Cambria Math"/>
              </a:rPr>
              <a:t>�	</a:t>
            </a:r>
            <a:r>
              <a:rPr dirty="0" smtClean="0" baseline="-19841" sz="2100" spc="465">
                <a:latin typeface="Cambria Math"/>
                <a:cs typeface="Cambria Math"/>
              </a:rPr>
              <a:t>∫</a:t>
            </a:r>
            <a:r>
              <a:rPr dirty="0" smtClean="0" baseline="-19841" sz="2100" spc="-127">
                <a:latin typeface="Cambria Math"/>
                <a:cs typeface="Cambria Math"/>
              </a:rPr>
              <a:t> </a:t>
            </a:r>
            <a:r>
              <a:rPr dirty="0" smtClean="0" baseline="-19841" sz="2100" spc="0">
                <a:latin typeface="Cambria Math"/>
                <a:cs typeface="Cambria Math"/>
              </a:rPr>
              <a:t>�</a:t>
            </a:r>
            <a:r>
              <a:rPr dirty="0" smtClean="0" baseline="-17857" sz="2100" spc="7">
                <a:latin typeface="Cambria Math"/>
                <a:cs typeface="Cambria Math"/>
              </a:rPr>
              <a:t>(</a:t>
            </a:r>
            <a:r>
              <a:rPr dirty="0" smtClean="0" baseline="-19841" sz="2100" spc="0">
                <a:latin typeface="Cambria Math"/>
                <a:cs typeface="Cambria Math"/>
              </a:rPr>
              <a:t>𝒛</a:t>
            </a:r>
            <a:r>
              <a:rPr dirty="0" smtClean="0" sz="1000" spc="160">
                <a:latin typeface="Cambria Math"/>
                <a:cs typeface="Cambria Math"/>
              </a:rPr>
              <a:t>′</a:t>
            </a:r>
            <a:r>
              <a:rPr dirty="0" smtClean="0" baseline="-17857" sz="2100" spc="7">
                <a:latin typeface="Cambria Math"/>
                <a:cs typeface="Cambria Math"/>
              </a:rPr>
              <a:t>)</a:t>
            </a:r>
            <a:r>
              <a:rPr dirty="0" smtClean="0" baseline="-19841" sz="2100" spc="-7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𝜷𝒛��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𝜽</a:t>
            </a:r>
            <a:r>
              <a:rPr dirty="0" smtClean="0" baseline="-19841" sz="2100" spc="-7">
                <a:latin typeface="Cambria Math"/>
                <a:cs typeface="Cambria Math"/>
              </a:rPr>
              <a:t>�</a:t>
            </a:r>
            <a:r>
              <a:rPr dirty="0" smtClean="0" baseline="-19841" sz="2100" spc="0">
                <a:latin typeface="Cambria Math"/>
                <a:cs typeface="Cambria Math"/>
              </a:rPr>
              <a:t>𝒛</a:t>
            </a:r>
            <a:r>
              <a:rPr dirty="0" smtClean="0" sz="1000" spc="95">
                <a:latin typeface="Cambria Math"/>
                <a:cs typeface="Cambria Math"/>
              </a:rPr>
              <a:t>′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13759" y="8035925"/>
            <a:ext cx="14859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&amp;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13528" y="8035925"/>
            <a:ext cx="56134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𝒛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3100" y="8468613"/>
            <a:ext cx="634936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Cambria Math"/>
                <a:cs typeface="Cambria Math"/>
              </a:rPr>
              <a:t>substituting the sinus</a:t>
            </a:r>
            <a:r>
              <a:rPr dirty="0" smtClean="0" sz="1200" spc="-5">
                <a:latin typeface="Cambria Math"/>
                <a:cs typeface="Cambria Math"/>
              </a:rPr>
              <a:t>o</a:t>
            </a:r>
            <a:r>
              <a:rPr dirty="0" smtClean="0" sz="1200" spc="0">
                <a:latin typeface="Cambria Math"/>
                <a:cs typeface="Cambria Math"/>
              </a:rPr>
              <a:t>idal</a:t>
            </a:r>
            <a:r>
              <a:rPr dirty="0" smtClean="0" sz="1200" spc="-5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c</a:t>
            </a:r>
            <a:r>
              <a:rPr dirty="0" smtClean="0" sz="1200" spc="-5">
                <a:latin typeface="Cambria Math"/>
                <a:cs typeface="Cambria Math"/>
              </a:rPr>
              <a:t>u</a:t>
            </a:r>
            <a:r>
              <a:rPr dirty="0" smtClean="0" sz="1200" spc="-5">
                <a:latin typeface="Cambria Math"/>
                <a:cs typeface="Cambria Math"/>
              </a:rPr>
              <a:t>r</a:t>
            </a:r>
            <a:r>
              <a:rPr dirty="0" smtClean="0" sz="1200" spc="-5">
                <a:latin typeface="Cambria Math"/>
                <a:cs typeface="Cambria Math"/>
              </a:rPr>
              <a:t>r</a:t>
            </a:r>
            <a:r>
              <a:rPr dirty="0" smtClean="0" sz="1200" spc="0">
                <a:latin typeface="Cambria Math"/>
                <a:cs typeface="Cambria Math"/>
              </a:rPr>
              <a:t>ent</a:t>
            </a:r>
            <a:r>
              <a:rPr dirty="0" smtClean="0" sz="1200" spc="5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exp</a:t>
            </a:r>
            <a:r>
              <a:rPr dirty="0" smtClean="0" sz="1200" spc="-5">
                <a:latin typeface="Cambria Math"/>
                <a:cs typeface="Cambria Math"/>
              </a:rPr>
              <a:t>r</a:t>
            </a:r>
            <a:r>
              <a:rPr dirty="0" smtClean="0" sz="1200" spc="0">
                <a:latin typeface="Cambria Math"/>
                <a:cs typeface="Cambria Math"/>
              </a:rPr>
              <a:t>ession </a:t>
            </a:r>
            <a:r>
              <a:rPr dirty="0" smtClean="0" sz="1200" spc="-5">
                <a:latin typeface="Cambria Math"/>
                <a:cs typeface="Cambria Math"/>
              </a:rPr>
              <a:t>I</a:t>
            </a:r>
            <a:r>
              <a:rPr dirty="0" smtClean="0" baseline="2314" sz="1800" spc="7">
                <a:latin typeface="Cambria Math"/>
                <a:cs typeface="Cambria Math"/>
              </a:rPr>
              <a:t>(</a:t>
            </a:r>
            <a:r>
              <a:rPr dirty="0" smtClean="0" sz="1200" spc="40">
                <a:latin typeface="Cambria Math"/>
                <a:cs typeface="Cambria Math"/>
              </a:rPr>
              <a:t>z</a:t>
            </a:r>
            <a:r>
              <a:rPr dirty="0" smtClean="0" baseline="29411" sz="1275" spc="179">
                <a:latin typeface="Cambria Math"/>
                <a:cs typeface="Cambria Math"/>
              </a:rPr>
              <a:t>′</a:t>
            </a:r>
            <a:r>
              <a:rPr dirty="0" smtClean="0" baseline="2314" sz="1800" spc="7">
                <a:latin typeface="Cambria Math"/>
                <a:cs typeface="Cambria Math"/>
              </a:rPr>
              <a:t>)</a:t>
            </a:r>
            <a:r>
              <a:rPr dirty="0" smtClean="0" sz="1200" spc="0">
                <a:latin typeface="Cambria Math"/>
                <a:cs typeface="Cambria Math"/>
              </a:rPr>
              <a:t>f</a:t>
            </a:r>
            <a:r>
              <a:rPr dirty="0" smtClean="0" sz="1200" spc="-10">
                <a:latin typeface="Cambria Math"/>
                <a:cs typeface="Cambria Math"/>
              </a:rPr>
              <a:t>r</a:t>
            </a:r>
            <a:r>
              <a:rPr dirty="0" smtClean="0" sz="1200" spc="0">
                <a:latin typeface="Cambria Math"/>
                <a:cs typeface="Cambria Math"/>
              </a:rPr>
              <a:t>om</a:t>
            </a:r>
            <a:r>
              <a:rPr dirty="0" smtClean="0" sz="1200" spc="-5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eq.</a:t>
            </a:r>
            <a:r>
              <a:rPr dirty="0" smtClean="0" sz="1200" spc="-70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in step</a:t>
            </a:r>
            <a:r>
              <a:rPr dirty="0" smtClean="0" sz="1200" spc="5">
                <a:latin typeface="Cambria Math"/>
                <a:cs typeface="Cambria Math"/>
              </a:rPr>
              <a:t> </a:t>
            </a:r>
            <a:r>
              <a:rPr dirty="0" smtClean="0" baseline="2314" sz="1800" spc="-15">
                <a:latin typeface="Cambria Math"/>
                <a:cs typeface="Cambria Math"/>
              </a:rPr>
              <a:t>(</a:t>
            </a:r>
            <a:r>
              <a:rPr dirty="0" smtClean="0" sz="1200" spc="-5">
                <a:latin typeface="Cambria Math"/>
                <a:cs typeface="Cambria Math"/>
              </a:rPr>
              <a:t>1</a:t>
            </a:r>
            <a:r>
              <a:rPr dirty="0" smtClean="0" baseline="2314" sz="1800" spc="7">
                <a:latin typeface="Cambria Math"/>
                <a:cs typeface="Cambria Math"/>
              </a:rPr>
              <a:t>)</a:t>
            </a:r>
            <a:r>
              <a:rPr dirty="0" smtClean="0" sz="1200" spc="0">
                <a:latin typeface="Cambria Math"/>
                <a:cs typeface="Cambria Math"/>
              </a:rPr>
              <a:t>into</a:t>
            </a:r>
            <a:r>
              <a:rPr dirty="0" smtClean="0" sz="1200" spc="-5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e</a:t>
            </a:r>
            <a:r>
              <a:rPr dirty="0" smtClean="0" sz="1200" spc="-10">
                <a:latin typeface="Cambria Math"/>
                <a:cs typeface="Cambria Math"/>
              </a:rPr>
              <a:t>q</a:t>
            </a:r>
            <a:r>
              <a:rPr dirty="0" smtClean="0" sz="1200" spc="0">
                <a:latin typeface="Cambria Math"/>
                <a:cs typeface="Cambria Math"/>
              </a:rPr>
              <a:t>.</a:t>
            </a:r>
            <a:r>
              <a:rPr dirty="0" smtClean="0" sz="1200" spc="-80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in</a:t>
            </a:r>
            <a:r>
              <a:rPr dirty="0" smtClean="0" sz="1200" spc="5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step</a:t>
            </a:r>
            <a:r>
              <a:rPr dirty="0" smtClean="0" sz="1200" spc="5">
                <a:latin typeface="Cambria Math"/>
                <a:cs typeface="Cambria Math"/>
              </a:rPr>
              <a:t> </a:t>
            </a:r>
            <a:r>
              <a:rPr dirty="0" smtClean="0" baseline="2314" sz="1800" spc="7">
                <a:latin typeface="Cambria Math"/>
                <a:cs typeface="Cambria Math"/>
              </a:rPr>
              <a:t>(</a:t>
            </a:r>
            <a:r>
              <a:rPr dirty="0" smtClean="0" sz="1200" spc="-5">
                <a:latin typeface="Cambria Math"/>
                <a:cs typeface="Cambria Math"/>
              </a:rPr>
              <a:t>2</a:t>
            </a:r>
            <a:r>
              <a:rPr dirty="0" smtClean="0" baseline="2314" sz="1800" spc="0">
                <a:latin typeface="Cambria Math"/>
                <a:cs typeface="Cambria Math"/>
              </a:rPr>
              <a:t>)</a:t>
            </a:r>
            <a:r>
              <a:rPr dirty="0" smtClean="0" baseline="2314" sz="1800" spc="7">
                <a:latin typeface="Cambria Math"/>
                <a:cs typeface="Cambria Math"/>
              </a:rPr>
              <a:t> </a:t>
            </a:r>
            <a:r>
              <a:rPr dirty="0" smtClean="0" sz="1200" spc="-5">
                <a:latin typeface="Cambria Math"/>
                <a:cs typeface="Cambria Math"/>
              </a:rPr>
              <a:t>g</a:t>
            </a:r>
            <a:r>
              <a:rPr dirty="0" smtClean="0" sz="1200" spc="0">
                <a:latin typeface="Cambria Math"/>
                <a:cs typeface="Cambria Math"/>
              </a:rPr>
              <a:t>iven:</a:t>
            </a:r>
            <a:r>
              <a:rPr dirty="0" smtClean="0" sz="1200" spc="-80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−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5876" y="8981185"/>
            <a:ext cx="56324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𝒛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403858" y="9108694"/>
            <a:ext cx="478535" cy="0"/>
          </a:xfrm>
          <a:custGeom>
            <a:avLst/>
            <a:gdLst/>
            <a:ahLst/>
            <a:cxnLst/>
            <a:rect l="l" t="t" r="r" b="b"/>
            <a:pathLst>
              <a:path w="478536" h="0">
                <a:moveTo>
                  <a:pt x="0" y="0"/>
                </a:moveTo>
                <a:lnTo>
                  <a:pt x="478535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391158" y="8780017"/>
            <a:ext cx="814705" cy="290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725805" algn="l"/>
              </a:tabLst>
            </a:pPr>
            <a:r>
              <a:rPr dirty="0" smtClean="0" baseline="-19841" sz="2100" spc="-7">
                <a:latin typeface="Cambria Math"/>
                <a:cs typeface="Cambria Math"/>
              </a:rPr>
              <a:t>�</a:t>
            </a:r>
            <a:r>
              <a:rPr dirty="0" smtClean="0" baseline="-19841" sz="2100" spc="-7">
                <a:latin typeface="Cambria Math"/>
                <a:cs typeface="Cambria Math"/>
              </a:rPr>
              <a:t>�</a:t>
            </a:r>
            <a:r>
              <a:rPr dirty="0" smtClean="0" sz="1000" spc="-30">
                <a:latin typeface="Cambria Math"/>
                <a:cs typeface="Cambria Math"/>
              </a:rPr>
              <a:t>−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𝜷�</a:t>
            </a:r>
            <a:r>
              <a:rPr dirty="0" smtClean="0" sz="1000" spc="-10">
                <a:latin typeface="Cambria Math"/>
                <a:cs typeface="Cambria Math"/>
              </a:rPr>
              <a:t>	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68882" y="9100057"/>
            <a:ext cx="34988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Cambria Math"/>
                <a:cs typeface="Cambria Math"/>
              </a:rPr>
              <a:t>𝝅�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98650" y="8982709"/>
            <a:ext cx="1697989" cy="3416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[</a:t>
            </a:r>
            <a:r>
              <a:rPr dirty="0" smtClean="0" sz="1400" spc="310">
                <a:latin typeface="Cambria Math"/>
                <a:cs typeface="Cambria Math"/>
              </a:rPr>
              <a:t>∫</a:t>
            </a:r>
            <a:r>
              <a:rPr dirty="0" smtClean="0" sz="1400" spc="-100">
                <a:latin typeface="Cambria Math"/>
                <a:cs typeface="Cambria Math"/>
              </a:rPr>
              <a:t> </a:t>
            </a:r>
            <a:r>
              <a:rPr dirty="0" smtClean="0" sz="1400" spc="0" u="sng">
                <a:latin typeface="Cambria Math"/>
                <a:cs typeface="Cambria Math"/>
              </a:rPr>
              <a:t>  </a:t>
            </a:r>
            <a:r>
              <a:rPr dirty="0" smtClean="0" sz="1400" spc="-20" u="sng">
                <a:latin typeface="Cambria Math"/>
                <a:cs typeface="Cambria Math"/>
              </a:rPr>
              <a:t> 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𝐬𝐢�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30">
                <a:latin typeface="Cambria Math"/>
                <a:cs typeface="Cambria Math"/>
              </a:rPr>
              <a:t>[</a:t>
            </a:r>
            <a:r>
              <a:rPr dirty="0" smtClean="0" sz="1400" spc="0">
                <a:latin typeface="Cambria Math"/>
                <a:cs typeface="Cambria Math"/>
              </a:rPr>
              <a:t>𝜷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baseline="-35714" sz="2100" spc="165">
                <a:latin typeface="Cambria Math"/>
                <a:cs typeface="Cambria Math"/>
              </a:rPr>
              <a:t>�</a:t>
            </a:r>
            <a:r>
              <a:rPr dirty="0" smtClean="0" baseline="-35714" sz="21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𝒛</a:t>
            </a:r>
            <a:r>
              <a:rPr dirty="0" smtClean="0" sz="1400" spc="110">
                <a:latin typeface="Cambria Math"/>
                <a:cs typeface="Cambria Math"/>
              </a:rPr>
              <a:t>)</a:t>
            </a:r>
            <a:r>
              <a:rPr dirty="0" smtClean="0" sz="1400" spc="35">
                <a:latin typeface="Cambria Math"/>
                <a:cs typeface="Cambria Math"/>
              </a:rPr>
              <a:t>]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45435" y="8845550"/>
            <a:ext cx="914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25623" y="8966453"/>
            <a:ext cx="127952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21005" algn="l"/>
                <a:tab pos="757555" algn="l"/>
              </a:tabLst>
            </a:pP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  </a:t>
            </a:r>
            <a:r>
              <a:rPr dirty="0" smtClean="0" sz="1000" spc="-40" u="heavy">
                <a:latin typeface="Cambria Math"/>
                <a:cs typeface="Cambria Math"/>
              </a:rPr>
              <a:t> </a:t>
            </a:r>
            <a:r>
              <a:rPr dirty="0" smtClean="0" sz="1000" spc="0">
                <a:latin typeface="Cambria Math"/>
                <a:cs typeface="Cambria Math"/>
              </a:rPr>
              <a:t>	</a:t>
            </a:r>
            <a:r>
              <a:rPr dirty="0" smtClean="0" sz="1000" spc="95">
                <a:latin typeface="Cambria Math"/>
                <a:cs typeface="Cambria Math"/>
              </a:rPr>
              <a:t>′</a:t>
            </a:r>
            <a:r>
              <a:rPr dirty="0" smtClean="0" sz="1000" spc="95">
                <a:latin typeface="Cambria Math"/>
                <a:cs typeface="Cambria Math"/>
              </a:rPr>
              <a:t>	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𝜷𝒛��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038857" y="9126473"/>
            <a:ext cx="179070" cy="238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33333" sz="1500" spc="-37">
                <a:latin typeface="Cambria Math"/>
                <a:cs typeface="Cambria Math"/>
              </a:rPr>
              <a:t>−</a:t>
            </a:r>
            <a:r>
              <a:rPr dirty="0" smtClean="0" baseline="-33333" sz="1500" spc="-157">
                <a:latin typeface="Cambria Math"/>
                <a:cs typeface="Cambria Math"/>
              </a:rPr>
              <a:t> 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131822" y="9265157"/>
            <a:ext cx="10160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714621" y="8920479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4087495" y="8982709"/>
            <a:ext cx="2077720" cy="3416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𝒛+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310">
                <a:latin typeface="Cambria Math"/>
                <a:cs typeface="Cambria Math"/>
              </a:rPr>
              <a:t>∫</a:t>
            </a:r>
            <a:r>
              <a:rPr dirty="0" smtClean="0" sz="1400" spc="310">
                <a:latin typeface="Cambria Math"/>
                <a:cs typeface="Cambria Math"/>
              </a:rPr>
              <a:t>  </a:t>
            </a:r>
            <a:r>
              <a:rPr dirty="0" smtClean="0" sz="1400" spc="-10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𝐬𝐢�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30">
                <a:latin typeface="Cambria Math"/>
                <a:cs typeface="Cambria Math"/>
              </a:rPr>
              <a:t>[</a:t>
            </a:r>
            <a:r>
              <a:rPr dirty="0" smtClean="0" sz="1400" spc="0">
                <a:latin typeface="Cambria Math"/>
                <a:cs typeface="Cambria Math"/>
              </a:rPr>
              <a:t>𝜷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baseline="-35714" sz="2100" spc="165">
                <a:latin typeface="Cambria Math"/>
                <a:cs typeface="Cambria Math"/>
              </a:rPr>
              <a:t>�</a:t>
            </a:r>
            <a:r>
              <a:rPr dirty="0" smtClean="0" baseline="-35714" sz="21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𝒛</a:t>
            </a:r>
            <a:r>
              <a:rPr dirty="0" smtClean="0" sz="1400" spc="114">
                <a:latin typeface="Cambria Math"/>
                <a:cs typeface="Cambria Math"/>
              </a:rPr>
              <a:t>)</a:t>
            </a:r>
            <a:r>
              <a:rPr dirty="0" smtClean="0" sz="1400" spc="35">
                <a:latin typeface="Cambria Math"/>
                <a:cs typeface="Cambria Math"/>
              </a:rPr>
              <a:t>]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293489" y="8966453"/>
            <a:ext cx="7048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95">
                <a:latin typeface="Cambria Math"/>
                <a:cs typeface="Cambria Math"/>
              </a:rPr>
              <a:t>′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15153" y="8845550"/>
            <a:ext cx="914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395340" y="8966453"/>
            <a:ext cx="12801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21005" algn="l"/>
                <a:tab pos="756285" algn="l"/>
              </a:tabLst>
            </a:pP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  </a:t>
            </a:r>
            <a:r>
              <a:rPr dirty="0" smtClean="0" sz="1000" spc="-40" u="heavy">
                <a:latin typeface="Cambria Math"/>
                <a:cs typeface="Cambria Math"/>
              </a:rPr>
              <a:t> </a:t>
            </a:r>
            <a:r>
              <a:rPr dirty="0" smtClean="0" sz="1000" spc="0">
                <a:latin typeface="Cambria Math"/>
                <a:cs typeface="Cambria Math"/>
              </a:rPr>
              <a:t>	</a:t>
            </a:r>
            <a:r>
              <a:rPr dirty="0" smtClean="0" sz="1000" spc="95">
                <a:latin typeface="Cambria Math"/>
                <a:cs typeface="Cambria Math"/>
              </a:rPr>
              <a:t>′</a:t>
            </a:r>
            <a:r>
              <a:rPr dirty="0" smtClean="0" sz="1000" spc="95">
                <a:latin typeface="Cambria Math"/>
                <a:cs typeface="Cambria Math"/>
              </a:rPr>
              <a:t>	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𝜷𝒛��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715636" y="8754617"/>
            <a:ext cx="7239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701921" y="8893302"/>
            <a:ext cx="10160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636389" y="9201150"/>
            <a:ext cx="10160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57593" y="8981185"/>
            <a:ext cx="34734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𝒛]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63333" y="8966453"/>
            <a:ext cx="7048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95">
                <a:latin typeface="Cambria Math"/>
                <a:cs typeface="Cambria Math"/>
              </a:rPr>
              <a:t>′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73100" y="9502343"/>
            <a:ext cx="51936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���ℎ</a:t>
            </a:r>
            <a:r>
              <a:rPr dirty="0" smtClean="0" sz="1400" spc="1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4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ℎ�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�𝑙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3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.</a:t>
            </a:r>
            <a:r>
              <a:rPr dirty="0" smtClean="0" sz="1400" spc="-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���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10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∶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57200" y="1700783"/>
            <a:ext cx="6644640" cy="1467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457200" y="3692651"/>
            <a:ext cx="3147060" cy="2078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3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10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4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3128" y="417067"/>
            <a:ext cx="166433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176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12700" marR="12700" indent="4445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She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53923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73100" y="1265681"/>
            <a:ext cx="179768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310">
                <a:latin typeface="Cambria Math"/>
                <a:cs typeface="Cambria Math"/>
              </a:rPr>
              <a:t>∫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27777" sz="1500" spc="-7">
                <a:latin typeface="Cambria Math"/>
                <a:cs typeface="Cambria Math"/>
              </a:rPr>
              <a:t>�</a:t>
            </a:r>
            <a:r>
              <a:rPr dirty="0" smtClean="0" baseline="27777" sz="1500" spc="-15">
                <a:latin typeface="Cambria Math"/>
                <a:cs typeface="Cambria Math"/>
              </a:rPr>
              <a:t>�</a:t>
            </a:r>
            <a:r>
              <a:rPr dirty="0" smtClean="0" baseline="27777" sz="15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𝐬𝐢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03702" y="1064514"/>
            <a:ext cx="276225" cy="290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9841" sz="2100" spc="-7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33014" y="1384553"/>
            <a:ext cx="61658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baseline="22222" sz="1500" spc="-15">
                <a:latin typeface="Cambria Math"/>
                <a:cs typeface="Cambria Math"/>
              </a:rPr>
              <a:t>�</a:t>
            </a:r>
            <a:r>
              <a:rPr dirty="0" smtClean="0" baseline="22222" sz="1500" spc="-15">
                <a:latin typeface="Cambria Math"/>
                <a:cs typeface="Cambria Math"/>
              </a:rPr>
              <a:t> </a:t>
            </a:r>
            <a:r>
              <a:rPr dirty="0" smtClean="0" baseline="22222" sz="15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22222" sz="1500" spc="-15">
                <a:latin typeface="Cambria Math"/>
                <a:cs typeface="Cambria Math"/>
              </a:rPr>
              <a:t>�</a:t>
            </a:r>
            <a:endParaRPr baseline="22222" sz="15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45714" y="1393189"/>
            <a:ext cx="597407" cy="0"/>
          </a:xfrm>
          <a:custGeom>
            <a:avLst/>
            <a:gdLst/>
            <a:ahLst/>
            <a:cxnLst/>
            <a:rect l="l" t="t" r="r" b="b"/>
            <a:pathLst>
              <a:path w="597407" h="0">
                <a:moveTo>
                  <a:pt x="0" y="0"/>
                </a:moveTo>
                <a:lnTo>
                  <a:pt x="597407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199002" y="1265681"/>
            <a:ext cx="248729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[�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𝐬𝐢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��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𝐜�𝐬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]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64079" y="1797050"/>
            <a:ext cx="2427605" cy="2965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Cambria Math"/>
                <a:cs typeface="Cambria Math"/>
              </a:rPr>
              <a:t>�����  �</a:t>
            </a:r>
            <a:r>
              <a:rPr dirty="0" smtClean="0" sz="1200" spc="55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=</a:t>
            </a:r>
            <a:r>
              <a:rPr dirty="0" smtClean="0" sz="1200" spc="75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�𝜷</a:t>
            </a:r>
            <a:r>
              <a:rPr dirty="0" smtClean="0" sz="1200" spc="-10">
                <a:latin typeface="Cambria Math"/>
                <a:cs typeface="Cambria Math"/>
              </a:rPr>
              <a:t>�</a:t>
            </a:r>
            <a:r>
              <a:rPr dirty="0" smtClean="0" sz="1200" spc="0">
                <a:latin typeface="Cambria Math"/>
                <a:cs typeface="Cambria Math"/>
              </a:rPr>
              <a:t>��𝜽;</a:t>
            </a:r>
            <a:r>
              <a:rPr dirty="0" smtClean="0" sz="1200" spc="-65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�</a:t>
            </a:r>
            <a:r>
              <a:rPr dirty="0" smtClean="0" sz="1200" spc="75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=</a:t>
            </a:r>
            <a:r>
              <a:rPr dirty="0" smtClean="0" sz="1200" spc="110">
                <a:latin typeface="Cambria Math"/>
                <a:cs typeface="Cambria Math"/>
              </a:rPr>
              <a:t> </a:t>
            </a:r>
            <a:r>
              <a:rPr dirty="0" smtClean="0" baseline="-16339" sz="1275" spc="-30">
                <a:latin typeface="Cambria Math"/>
                <a:cs typeface="Cambria Math"/>
              </a:rPr>
              <a:t>−</a:t>
            </a:r>
            <a:r>
              <a:rPr dirty="0" smtClean="0" sz="1200" spc="-20">
                <a:latin typeface="Cambria Math"/>
                <a:cs typeface="Cambria Math"/>
              </a:rPr>
              <a:t>𝜷;</a:t>
            </a:r>
            <a:r>
              <a:rPr dirty="0" smtClean="0" sz="1200" spc="-65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�</a:t>
            </a:r>
            <a:r>
              <a:rPr dirty="0" smtClean="0" sz="1200" spc="65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= </a:t>
            </a:r>
            <a:r>
              <a:rPr dirty="0" smtClean="0" sz="1200" spc="60">
                <a:latin typeface="Cambria Math"/>
                <a:cs typeface="Cambria Math"/>
              </a:rPr>
              <a:t> </a:t>
            </a:r>
            <a:r>
              <a:rPr dirty="0" smtClean="0" baseline="-37037" sz="1800" spc="0">
                <a:latin typeface="Cambria Math"/>
                <a:cs typeface="Cambria Math"/>
              </a:rPr>
              <a:t>�</a:t>
            </a:r>
            <a:endParaRPr baseline="-37037" sz="1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4928" y="1785111"/>
            <a:ext cx="104775" cy="141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50" spc="-20">
                <a:latin typeface="Cambria Math"/>
                <a:cs typeface="Cambria Math"/>
              </a:rPr>
              <a:t>+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41189" y="1681226"/>
            <a:ext cx="18605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u="sng">
                <a:latin typeface="Cambria Math"/>
                <a:cs typeface="Cambria Math"/>
              </a:rPr>
              <a:t> </a:t>
            </a:r>
            <a:r>
              <a:rPr dirty="0" smtClean="0" sz="1200" u="sng">
                <a:latin typeface="Cambria Math"/>
                <a:cs typeface="Cambria Math"/>
              </a:rPr>
              <a:t>𝜷�</a:t>
            </a:r>
            <a:r>
              <a:rPr dirty="0" smtClean="0" sz="1200" spc="-5" u="sng">
                <a:latin typeface="Cambria Math"/>
                <a:cs typeface="Cambria Math"/>
              </a:rPr>
              <a:t> 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4416" y="2149602"/>
            <a:ext cx="6490335" cy="2330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baseline="-9259" sz="1350" spc="0">
                <a:latin typeface="Times New Roman"/>
                <a:cs typeface="Times New Roman"/>
              </a:rPr>
              <a:t>z </a:t>
            </a:r>
            <a:r>
              <a:rPr dirty="0" smtClean="0" baseline="-9259" sz="135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(Ce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r-fed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far 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tic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)</a:t>
            </a:r>
            <a:r>
              <a:rPr dirty="0" smtClean="0" sz="1400" spc="-1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37917" y="2769869"/>
            <a:ext cx="993140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𝒛</a:t>
            </a:r>
            <a:r>
              <a:rPr dirty="0" smtClean="0" sz="1400" spc="-10">
                <a:latin typeface="Cambria Math"/>
                <a:cs typeface="Cambria Math"/>
              </a:rPr>
              <a:t>= </a:t>
            </a:r>
            <a:r>
              <a:rPr dirty="0" smtClean="0" sz="1400" spc="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 </a:t>
            </a:r>
            <a:r>
              <a:rPr dirty="0" smtClean="0" sz="1400" spc="-95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�</a:t>
            </a:r>
            <a:r>
              <a:rPr dirty="0" smtClean="0" baseline="-37698" sz="2100" spc="-7">
                <a:latin typeface="Cambria Math"/>
                <a:cs typeface="Cambria Math"/>
              </a:rPr>
              <a:t>𝝅�</a:t>
            </a:r>
            <a:endParaRPr baseline="-37698" sz="21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56026" y="2897377"/>
            <a:ext cx="400812" cy="0"/>
          </a:xfrm>
          <a:custGeom>
            <a:avLst/>
            <a:gdLst/>
            <a:ahLst/>
            <a:cxnLst/>
            <a:rect l="l" t="t" r="r" b="b"/>
            <a:pathLst>
              <a:path w="400812" h="0">
                <a:moveTo>
                  <a:pt x="0" y="0"/>
                </a:moveTo>
                <a:lnTo>
                  <a:pt x="40081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225419" y="2897377"/>
            <a:ext cx="184404" cy="0"/>
          </a:xfrm>
          <a:custGeom>
            <a:avLst/>
            <a:gdLst/>
            <a:ahLst/>
            <a:cxnLst/>
            <a:rect l="l" t="t" r="r" b="b"/>
            <a:pathLst>
              <a:path w="184403" h="0">
                <a:moveTo>
                  <a:pt x="0" y="0"/>
                </a:moveTo>
                <a:lnTo>
                  <a:pt x="184404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903598" y="2693161"/>
            <a:ext cx="185927" cy="0"/>
          </a:xfrm>
          <a:custGeom>
            <a:avLst/>
            <a:gdLst/>
            <a:ahLst/>
            <a:cxnLst/>
            <a:rect l="l" t="t" r="r" b="b"/>
            <a:pathLst>
              <a:path w="185927" h="0">
                <a:moveTo>
                  <a:pt x="0" y="0"/>
                </a:moveTo>
                <a:lnTo>
                  <a:pt x="185927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325745" y="2693161"/>
            <a:ext cx="185927" cy="0"/>
          </a:xfrm>
          <a:custGeom>
            <a:avLst/>
            <a:gdLst/>
            <a:ahLst/>
            <a:cxnLst/>
            <a:rect l="l" t="t" r="r" b="b"/>
            <a:pathLst>
              <a:path w="185927" h="0">
                <a:moveTo>
                  <a:pt x="0" y="0"/>
                </a:moveTo>
                <a:lnTo>
                  <a:pt x="185927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743326" y="2568702"/>
            <a:ext cx="2869565" cy="311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9841" sz="2100" spc="-7">
                <a:latin typeface="Cambria Math"/>
                <a:cs typeface="Cambria Math"/>
              </a:rPr>
              <a:t>�</a:t>
            </a:r>
            <a:r>
              <a:rPr dirty="0" smtClean="0" sz="1000" spc="-20">
                <a:latin typeface="Cambria Math"/>
                <a:cs typeface="Cambria Math"/>
              </a:rPr>
              <a:t>−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𝜷�</a:t>
            </a:r>
            <a:r>
              <a:rPr dirty="0" smtClean="0" sz="1000" spc="-10">
                <a:latin typeface="Cambria Math"/>
                <a:cs typeface="Cambria Math"/>
              </a:rPr>
              <a:t>  </a:t>
            </a:r>
            <a:r>
              <a:rPr dirty="0" smtClean="0" sz="1000" spc="-60">
                <a:latin typeface="Cambria Math"/>
                <a:cs typeface="Cambria Math"/>
              </a:rPr>
              <a:t> </a:t>
            </a:r>
            <a:r>
              <a:rPr dirty="0" smtClean="0" baseline="-19841" sz="2100" spc="0">
                <a:latin typeface="Cambria Math"/>
                <a:cs typeface="Cambria Math"/>
              </a:rPr>
              <a:t>�� </a:t>
            </a:r>
            <a:r>
              <a:rPr dirty="0" smtClean="0" baseline="-19841" sz="21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𝐜�𝐬[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baseline="-27777" sz="2100" spc="0">
                <a:latin typeface="Cambria Math"/>
                <a:cs typeface="Cambria Math"/>
              </a:rPr>
              <a:t>� </a:t>
            </a:r>
            <a:r>
              <a:rPr dirty="0" smtClean="0" sz="1400" spc="110">
                <a:latin typeface="Cambria Math"/>
                <a:cs typeface="Cambria Math"/>
              </a:rPr>
              <a:t>)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𝐜�𝐬𝜽]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𝐜�𝐬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baseline="-27777" sz="2100" spc="0">
                <a:latin typeface="Cambria Math"/>
                <a:cs typeface="Cambria Math"/>
              </a:rPr>
              <a:t>� </a:t>
            </a:r>
            <a:r>
              <a:rPr dirty="0" smtClean="0" sz="1400" spc="1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44723" y="2888741"/>
            <a:ext cx="156083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𝜷���</a:t>
            </a:r>
            <a:r>
              <a:rPr dirty="0" smtClean="0" baseline="22222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90898" y="2458973"/>
            <a:ext cx="163385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434465" algn="l"/>
              </a:tabLst>
            </a:pPr>
            <a:r>
              <a:rPr dirty="0" smtClean="0" sz="1400" spc="-5">
                <a:latin typeface="Cambria Math"/>
                <a:cs typeface="Cambria Math"/>
              </a:rPr>
              <a:t>𝜷</a:t>
            </a:r>
            <a:r>
              <a:rPr dirty="0" smtClean="0" sz="1400" spc="0">
                <a:latin typeface="Cambria Math"/>
                <a:cs typeface="Cambria Math"/>
              </a:rPr>
              <a:t>�	</a:t>
            </a:r>
            <a:r>
              <a:rPr dirty="0" smtClean="0" sz="1400" spc="-5">
                <a:latin typeface="Cambria Math"/>
                <a:cs typeface="Cambria Math"/>
              </a:rPr>
              <a:t>𝜷�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478403" y="2897377"/>
            <a:ext cx="2161286" cy="0"/>
          </a:xfrm>
          <a:custGeom>
            <a:avLst/>
            <a:gdLst/>
            <a:ahLst/>
            <a:cxnLst/>
            <a:rect l="l" t="t" r="r" b="b"/>
            <a:pathLst>
              <a:path w="2161286" h="0">
                <a:moveTo>
                  <a:pt x="0" y="0"/>
                </a:moveTo>
                <a:lnTo>
                  <a:pt x="216128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34416" y="3220465"/>
            <a:ext cx="6395720" cy="4184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620"/>
              </a:lnSpc>
            </a:pP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far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far fie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-f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tic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pot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092575" y="4042282"/>
            <a:ext cx="401116" cy="0"/>
          </a:xfrm>
          <a:custGeom>
            <a:avLst/>
            <a:gdLst/>
            <a:ahLst/>
            <a:cxnLst/>
            <a:rect l="l" t="t" r="r" b="b"/>
            <a:pathLst>
              <a:path w="401116" h="0">
                <a:moveTo>
                  <a:pt x="0" y="0"/>
                </a:moveTo>
                <a:lnTo>
                  <a:pt x="40111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4563745" y="4042282"/>
            <a:ext cx="184403" cy="0"/>
          </a:xfrm>
          <a:custGeom>
            <a:avLst/>
            <a:gdLst/>
            <a:ahLst/>
            <a:cxnLst/>
            <a:rect l="l" t="t" r="r" b="b"/>
            <a:pathLst>
              <a:path w="184403" h="0">
                <a:moveTo>
                  <a:pt x="0" y="0"/>
                </a:moveTo>
                <a:lnTo>
                  <a:pt x="184403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240401" y="3838066"/>
            <a:ext cx="185927" cy="0"/>
          </a:xfrm>
          <a:custGeom>
            <a:avLst/>
            <a:gdLst/>
            <a:ahLst/>
            <a:cxnLst/>
            <a:rect l="l" t="t" r="r" b="b"/>
            <a:pathLst>
              <a:path w="185927" h="0">
                <a:moveTo>
                  <a:pt x="0" y="0"/>
                </a:moveTo>
                <a:lnTo>
                  <a:pt x="185927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6664197" y="3838066"/>
            <a:ext cx="185927" cy="0"/>
          </a:xfrm>
          <a:custGeom>
            <a:avLst/>
            <a:gdLst/>
            <a:ahLst/>
            <a:cxnLst/>
            <a:rect l="l" t="t" r="r" b="b"/>
            <a:pathLst>
              <a:path w="185927" h="0">
                <a:moveTo>
                  <a:pt x="0" y="0"/>
                </a:moveTo>
                <a:lnTo>
                  <a:pt x="185927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4815204" y="4042282"/>
            <a:ext cx="2161285" cy="0"/>
          </a:xfrm>
          <a:custGeom>
            <a:avLst/>
            <a:gdLst/>
            <a:ahLst/>
            <a:cxnLst/>
            <a:rect l="l" t="t" r="r" b="b"/>
            <a:pathLst>
              <a:path w="2161285" h="0">
                <a:moveTo>
                  <a:pt x="0" y="0"/>
                </a:moveTo>
                <a:lnTo>
                  <a:pt x="2161285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990396" y="3914775"/>
            <a:ext cx="3046730" cy="4914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743710" algn="l"/>
              </a:tabLst>
            </a:pPr>
            <a:r>
              <a:rPr dirty="0" smtClean="0" sz="1400">
                <a:latin typeface="Cambria Math"/>
                <a:cs typeface="Cambria Math"/>
              </a:rPr>
              <a:t>𝑬</a:t>
            </a:r>
            <a:r>
              <a:rPr dirty="0" smtClean="0" baseline="-16666" sz="1500" spc="-15">
                <a:latin typeface="Cambria Math"/>
                <a:cs typeface="Cambria Math"/>
              </a:rPr>
              <a:t>𝜽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5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𝜽</a:t>
            </a:r>
            <a:r>
              <a:rPr dirty="0" smtClean="0" sz="1400" spc="-10">
                <a:latin typeface="Cambria Math"/>
                <a:cs typeface="Cambria Math"/>
              </a:rPr>
              <a:t>&amp;	</a:t>
            </a:r>
            <a:r>
              <a:rPr dirty="0" smtClean="0" sz="1400" spc="-10">
                <a:latin typeface="Cambria Math"/>
                <a:cs typeface="Cambria Math"/>
              </a:rPr>
              <a:t>𝑬=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𝜽</a:t>
            </a:r>
            <a:r>
              <a:rPr dirty="0" smtClean="0" sz="1400" spc="-10">
                <a:latin typeface="Cambria Math"/>
                <a:cs typeface="Cambria Math"/>
              </a:rPr>
              <a:t>���</a:t>
            </a:r>
            <a:r>
              <a:rPr dirty="0" smtClean="0" sz="1400" spc="-10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𝐬𝐢�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𝜽</a:t>
            </a:r>
            <a:endParaRPr sz="1400">
              <a:latin typeface="Cambria Math"/>
              <a:cs typeface="Cambria Math"/>
            </a:endParaRPr>
          </a:p>
          <a:p>
            <a:pPr marL="794385">
              <a:lnSpc>
                <a:spcPct val="100000"/>
              </a:lnSpc>
              <a:spcBef>
                <a:spcPts val="420"/>
              </a:spcBef>
            </a:pPr>
            <a:r>
              <a:rPr dirty="0" smtClean="0" sz="1400" spc="-5">
                <a:latin typeface="Cambria Math"/>
                <a:cs typeface="Cambria Math"/>
              </a:rPr>
              <a:t>��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79875" y="3713606"/>
            <a:ext cx="2871470" cy="311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9841" sz="2100" spc="-7">
                <a:latin typeface="Cambria Math"/>
                <a:cs typeface="Cambria Math"/>
              </a:rPr>
              <a:t>�</a:t>
            </a:r>
            <a:r>
              <a:rPr dirty="0" smtClean="0" sz="1000" spc="-20">
                <a:latin typeface="Cambria Math"/>
                <a:cs typeface="Cambria Math"/>
              </a:rPr>
              <a:t>−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𝜷�</a:t>
            </a:r>
            <a:r>
              <a:rPr dirty="0" smtClean="0" sz="1000" spc="-10">
                <a:latin typeface="Cambria Math"/>
                <a:cs typeface="Cambria Math"/>
              </a:rPr>
              <a:t>  </a:t>
            </a:r>
            <a:r>
              <a:rPr dirty="0" smtClean="0" sz="1000" spc="-50">
                <a:latin typeface="Cambria Math"/>
                <a:cs typeface="Cambria Math"/>
              </a:rPr>
              <a:t> </a:t>
            </a:r>
            <a:r>
              <a:rPr dirty="0" smtClean="0" baseline="-19841" sz="2100" spc="0">
                <a:latin typeface="Cambria Math"/>
                <a:cs typeface="Cambria Math"/>
              </a:rPr>
              <a:t>�� </a:t>
            </a:r>
            <a:r>
              <a:rPr dirty="0" smtClean="0" baseline="-19841" sz="2100" spc="-13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𝐜�𝐬[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baseline="-27777" sz="2100" spc="0">
                <a:latin typeface="Cambria Math"/>
                <a:cs typeface="Cambria Math"/>
              </a:rPr>
              <a:t>� </a:t>
            </a:r>
            <a:r>
              <a:rPr dirty="0" smtClean="0" sz="1400" spc="110">
                <a:latin typeface="Cambria Math"/>
                <a:cs typeface="Cambria Math"/>
              </a:rPr>
              <a:t>)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𝐜�𝐬𝜽]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𝐜�𝐬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baseline="-27777" sz="2100" spc="0">
                <a:latin typeface="Cambria Math"/>
                <a:cs typeface="Cambria Math"/>
              </a:rPr>
              <a:t>� </a:t>
            </a:r>
            <a:r>
              <a:rPr dirty="0" smtClean="0" sz="1400" spc="1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17975" y="4033646"/>
            <a:ext cx="202565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77520" algn="l"/>
              </a:tabLst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Cambria Math"/>
                <a:cs typeface="Cambria Math"/>
              </a:rPr>
              <a:t>𝝅</a:t>
            </a:r>
            <a:r>
              <a:rPr dirty="0" smtClean="0" sz="1400" spc="0">
                <a:latin typeface="Cambria Math"/>
                <a:cs typeface="Cambria Math"/>
              </a:rPr>
              <a:t>�	</a:t>
            </a:r>
            <a:r>
              <a:rPr dirty="0" smtClean="0" sz="1400" spc="0">
                <a:latin typeface="Cambria Math"/>
                <a:cs typeface="Cambria Math"/>
              </a:rPr>
              <a:t>𝜷��</a:t>
            </a:r>
            <a:r>
              <a:rPr dirty="0" smtClean="0" sz="1400" spc="5">
                <a:latin typeface="Cambria Math"/>
                <a:cs typeface="Cambria Math"/>
              </a:rPr>
              <a:t>�</a:t>
            </a:r>
            <a:r>
              <a:rPr dirty="0" smtClean="0" baseline="22222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27701" y="3603878"/>
            <a:ext cx="16357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436370" algn="l"/>
              </a:tabLst>
            </a:pPr>
            <a:r>
              <a:rPr dirty="0" smtClean="0" sz="1400" spc="-5">
                <a:latin typeface="Cambria Math"/>
                <a:cs typeface="Cambria Math"/>
              </a:rPr>
              <a:t>𝜷</a:t>
            </a:r>
            <a:r>
              <a:rPr dirty="0" smtClean="0" sz="1400" spc="0">
                <a:latin typeface="Cambria Math"/>
                <a:cs typeface="Cambria Math"/>
              </a:rPr>
              <a:t>�	</a:t>
            </a:r>
            <a:r>
              <a:rPr dirty="0" smtClean="0" sz="1400" spc="-5">
                <a:latin typeface="Cambria Math"/>
                <a:cs typeface="Cambria Math"/>
              </a:rPr>
              <a:t>𝜷�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2004" y="4317110"/>
            <a:ext cx="82867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����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����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37689" y="4435982"/>
            <a:ext cx="14668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𝜷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784857" y="4444619"/>
            <a:ext cx="252983" cy="0"/>
          </a:xfrm>
          <a:custGeom>
            <a:avLst/>
            <a:gdLst/>
            <a:ahLst/>
            <a:cxnLst/>
            <a:rect l="l" t="t" r="r" b="b"/>
            <a:pathLst>
              <a:path w="252983" h="0">
                <a:moveTo>
                  <a:pt x="0" y="0"/>
                </a:moveTo>
                <a:lnTo>
                  <a:pt x="252983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073910" y="4317110"/>
            <a:ext cx="435673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603885" algn="l"/>
              </a:tabLst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ƞ</a:t>
            </a:r>
            <a:r>
              <a:rPr dirty="0" smtClean="0" sz="1400" spc="0">
                <a:latin typeface="Cambria Math"/>
                <a:cs typeface="Cambria Math"/>
              </a:rPr>
              <a:t>,	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 ��� �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���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: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577594" y="5003164"/>
            <a:ext cx="341375" cy="0"/>
          </a:xfrm>
          <a:custGeom>
            <a:avLst/>
            <a:gdLst/>
            <a:ahLst/>
            <a:cxnLst/>
            <a:rect l="l" t="t" r="r" b="b"/>
            <a:pathLst>
              <a:path w="341375" h="0">
                <a:moveTo>
                  <a:pt x="0" y="0"/>
                </a:moveTo>
                <a:lnTo>
                  <a:pt x="341375" y="0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023924" y="4894198"/>
            <a:ext cx="1032510" cy="2965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Cambria Math"/>
                <a:cs typeface="Cambria Math"/>
              </a:rPr>
              <a:t>𝑬</a:t>
            </a:r>
            <a:r>
              <a:rPr dirty="0" smtClean="0" baseline="-16339" sz="1275">
                <a:latin typeface="Cambria Math"/>
                <a:cs typeface="Cambria Math"/>
              </a:rPr>
              <a:t>𝜽</a:t>
            </a:r>
            <a:r>
              <a:rPr dirty="0" smtClean="0" sz="1200">
                <a:latin typeface="Cambria Math"/>
                <a:cs typeface="Cambria Math"/>
              </a:rPr>
              <a:t>=</a:t>
            </a:r>
            <a:r>
              <a:rPr dirty="0" smtClean="0" sz="1200" spc="60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�ƞ </a:t>
            </a:r>
            <a:r>
              <a:rPr dirty="0" smtClean="0" sz="1200" spc="-70">
                <a:latin typeface="Cambria Math"/>
                <a:cs typeface="Cambria Math"/>
              </a:rPr>
              <a:t> </a:t>
            </a:r>
            <a:r>
              <a:rPr dirty="0" smtClean="0" baseline="-37037" sz="1800" spc="0">
                <a:latin typeface="Cambria Math"/>
                <a:cs typeface="Cambria Math"/>
              </a:rPr>
              <a:t>�𝝅�  </a:t>
            </a:r>
            <a:r>
              <a:rPr dirty="0" smtClean="0" baseline="-37037" sz="1800" spc="-142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�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466085" y="4827904"/>
            <a:ext cx="160324" cy="0"/>
          </a:xfrm>
          <a:custGeom>
            <a:avLst/>
            <a:gdLst/>
            <a:ahLst/>
            <a:cxnLst/>
            <a:rect l="l" t="t" r="r" b="b"/>
            <a:pathLst>
              <a:path w="160324" h="0">
                <a:moveTo>
                  <a:pt x="0" y="0"/>
                </a:moveTo>
                <a:lnTo>
                  <a:pt x="160324" y="0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3687190" y="4827904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 h="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564894" y="4721986"/>
            <a:ext cx="2370455" cy="2673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37845" algn="l"/>
              </a:tabLst>
            </a:pPr>
            <a:r>
              <a:rPr dirty="0" smtClean="0" baseline="-20833" sz="1800">
                <a:latin typeface="Cambria Math"/>
                <a:cs typeface="Cambria Math"/>
              </a:rPr>
              <a:t>�</a:t>
            </a:r>
            <a:r>
              <a:rPr dirty="0" smtClean="0" sz="850" spc="-20">
                <a:latin typeface="Cambria Math"/>
                <a:cs typeface="Cambria Math"/>
              </a:rPr>
              <a:t>−</a:t>
            </a:r>
            <a:r>
              <a:rPr dirty="0" smtClean="0" sz="850" spc="-20">
                <a:latin typeface="Cambria Math"/>
                <a:cs typeface="Cambria Math"/>
              </a:rPr>
              <a:t>�𝜷�	</a:t>
            </a:r>
            <a:r>
              <a:rPr dirty="0" smtClean="0" sz="1200" spc="-20">
                <a:latin typeface="Cambria Math"/>
                <a:cs typeface="Cambria Math"/>
              </a:rPr>
              <a:t>𝐜</a:t>
            </a:r>
            <a:r>
              <a:rPr dirty="0" smtClean="0" sz="1200" spc="-5">
                <a:latin typeface="Cambria Math"/>
                <a:cs typeface="Cambria Math"/>
              </a:rPr>
              <a:t>�</a:t>
            </a:r>
            <a:r>
              <a:rPr dirty="0" smtClean="0" sz="1200" spc="0">
                <a:latin typeface="Cambria Math"/>
                <a:cs typeface="Cambria Math"/>
              </a:rPr>
              <a:t>𝐬[</a:t>
            </a:r>
            <a:r>
              <a:rPr dirty="0" smtClean="0" sz="1200" spc="90">
                <a:latin typeface="Cambria Math"/>
                <a:cs typeface="Cambria Math"/>
              </a:rPr>
              <a:t>(</a:t>
            </a:r>
            <a:r>
              <a:rPr dirty="0" smtClean="0" sz="1200" spc="-5">
                <a:latin typeface="Cambria Math"/>
                <a:cs typeface="Cambria Math"/>
              </a:rPr>
              <a:t> </a:t>
            </a:r>
            <a:r>
              <a:rPr dirty="0" smtClean="0" baseline="-27777" sz="1800" spc="0">
                <a:latin typeface="Cambria Math"/>
                <a:cs typeface="Cambria Math"/>
              </a:rPr>
              <a:t>�</a:t>
            </a:r>
            <a:r>
              <a:rPr dirty="0" smtClean="0" baseline="-27777" sz="1800" spc="22">
                <a:latin typeface="Cambria Math"/>
                <a:cs typeface="Cambria Math"/>
              </a:rPr>
              <a:t> </a:t>
            </a:r>
            <a:r>
              <a:rPr dirty="0" smtClean="0" sz="1200" spc="90">
                <a:latin typeface="Cambria Math"/>
                <a:cs typeface="Cambria Math"/>
              </a:rPr>
              <a:t>)</a:t>
            </a:r>
            <a:r>
              <a:rPr dirty="0" smtClean="0" sz="1200" spc="-65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𝐜</a:t>
            </a:r>
            <a:r>
              <a:rPr dirty="0" smtClean="0" sz="1200" spc="-5">
                <a:latin typeface="Cambria Math"/>
                <a:cs typeface="Cambria Math"/>
              </a:rPr>
              <a:t>�</a:t>
            </a:r>
            <a:r>
              <a:rPr dirty="0" smtClean="0" sz="1200" spc="0">
                <a:latin typeface="Cambria Math"/>
                <a:cs typeface="Cambria Math"/>
              </a:rPr>
              <a:t>𝐬𝜽] − 𝐜</a:t>
            </a:r>
            <a:r>
              <a:rPr dirty="0" smtClean="0" sz="1200" spc="-5">
                <a:latin typeface="Cambria Math"/>
                <a:cs typeface="Cambria Math"/>
              </a:rPr>
              <a:t>�</a:t>
            </a:r>
            <a:r>
              <a:rPr dirty="0" smtClean="0" sz="1200" spc="0">
                <a:latin typeface="Cambria Math"/>
                <a:cs typeface="Cambria Math"/>
              </a:rPr>
              <a:t>𝐬</a:t>
            </a:r>
            <a:r>
              <a:rPr dirty="0" smtClean="0" sz="1200" spc="90">
                <a:latin typeface="Cambria Math"/>
                <a:cs typeface="Cambria Math"/>
              </a:rPr>
              <a:t>(</a:t>
            </a:r>
            <a:r>
              <a:rPr dirty="0" smtClean="0" sz="1200" spc="5">
                <a:latin typeface="Cambria Math"/>
                <a:cs typeface="Cambria Math"/>
              </a:rPr>
              <a:t> </a:t>
            </a:r>
            <a:r>
              <a:rPr dirty="0" smtClean="0" baseline="-27777" sz="1800" spc="0">
                <a:latin typeface="Cambria Math"/>
                <a:cs typeface="Cambria Math"/>
              </a:rPr>
              <a:t>�</a:t>
            </a:r>
            <a:r>
              <a:rPr dirty="0" smtClean="0" baseline="-27777" sz="1800" spc="15">
                <a:latin typeface="Cambria Math"/>
                <a:cs typeface="Cambria Math"/>
              </a:rPr>
              <a:t> </a:t>
            </a:r>
            <a:r>
              <a:rPr dirty="0" smtClean="0" sz="1200" spc="90">
                <a:latin typeface="Cambria Math"/>
                <a:cs typeface="Cambria Math"/>
              </a:rPr>
              <a:t>)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48482" y="4996306"/>
            <a:ext cx="36131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Cambria Math"/>
                <a:cs typeface="Cambria Math"/>
              </a:rPr>
              <a:t>𝐬𝐢�</a:t>
            </a:r>
            <a:r>
              <a:rPr dirty="0" smtClean="0" sz="1200" spc="-70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𝜽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103373" y="5003164"/>
            <a:ext cx="1851914" cy="0"/>
          </a:xfrm>
          <a:custGeom>
            <a:avLst/>
            <a:gdLst/>
            <a:ahLst/>
            <a:cxnLst/>
            <a:rect l="l" t="t" r="r" b="b"/>
            <a:pathLst>
              <a:path w="1851914" h="0">
                <a:moveTo>
                  <a:pt x="0" y="0"/>
                </a:moveTo>
                <a:lnTo>
                  <a:pt x="1851914" y="0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4000627" y="4894198"/>
            <a:ext cx="558800" cy="216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Cambria Math"/>
                <a:cs typeface="Cambria Math"/>
              </a:rPr>
              <a:t>��</a:t>
            </a:r>
            <a:r>
              <a:rPr dirty="0" smtClean="0" sz="1200" spc="5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𝑬</a:t>
            </a:r>
            <a:r>
              <a:rPr dirty="0" smtClean="0" baseline="-16339" sz="1275" spc="0">
                <a:latin typeface="Cambria Math"/>
                <a:cs typeface="Cambria Math"/>
              </a:rPr>
              <a:t>𝜽</a:t>
            </a:r>
            <a:r>
              <a:rPr dirty="0" smtClean="0" sz="1200" spc="0">
                <a:latin typeface="Cambria Math"/>
                <a:cs typeface="Cambria Math"/>
              </a:rPr>
              <a:t>=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10480" y="4778374"/>
            <a:ext cx="368300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Cambria Math"/>
                <a:cs typeface="Cambria Math"/>
              </a:rPr>
              <a:t>��� �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740021" y="4996306"/>
            <a:ext cx="107314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Cambria Math"/>
                <a:cs typeface="Cambria Math"/>
              </a:rPr>
              <a:t>�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623180" y="5003164"/>
            <a:ext cx="341375" cy="0"/>
          </a:xfrm>
          <a:custGeom>
            <a:avLst/>
            <a:gdLst/>
            <a:ahLst/>
            <a:cxnLst/>
            <a:rect l="l" t="t" r="r" b="b"/>
            <a:pathLst>
              <a:path w="341375" h="0">
                <a:moveTo>
                  <a:pt x="0" y="0"/>
                </a:moveTo>
                <a:lnTo>
                  <a:pt x="341375" y="0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5011292" y="4894198"/>
            <a:ext cx="78740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Cambria Math"/>
                <a:cs typeface="Cambria Math"/>
              </a:rPr>
              <a:t>[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440045" y="4827904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 h="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2453385" y="4629022"/>
            <a:ext cx="4381500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233170" algn="l"/>
                <a:tab pos="2986405" algn="l"/>
                <a:tab pos="4207510" algn="l"/>
              </a:tabLst>
            </a:pPr>
            <a:r>
              <a:rPr dirty="0" smtClean="0" sz="1200">
                <a:latin typeface="Cambria Math"/>
                <a:cs typeface="Cambria Math"/>
              </a:rPr>
              <a:t>𝜷�	</a:t>
            </a:r>
            <a:r>
              <a:rPr dirty="0" smtClean="0" sz="1200">
                <a:latin typeface="Cambria Math"/>
                <a:cs typeface="Cambria Math"/>
              </a:rPr>
              <a:t>𝜷�	</a:t>
            </a:r>
            <a:r>
              <a:rPr dirty="0" smtClean="0" sz="1200">
                <a:latin typeface="Cambria Math"/>
                <a:cs typeface="Cambria Math"/>
              </a:rPr>
              <a:t>𝜷�	</a:t>
            </a:r>
            <a:r>
              <a:rPr dirty="0" smtClean="0" sz="1200">
                <a:latin typeface="Cambria Math"/>
                <a:cs typeface="Cambria Math"/>
              </a:rPr>
              <a:t>𝜷�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661150" y="4827904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 h="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5064633" y="4718938"/>
            <a:ext cx="1844675" cy="2705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Cambria Math"/>
                <a:cs typeface="Cambria Math"/>
              </a:rPr>
              <a:t>𝐜</a:t>
            </a:r>
            <a:r>
              <a:rPr dirty="0" smtClean="0" sz="1200" spc="-5">
                <a:latin typeface="Cambria Math"/>
                <a:cs typeface="Cambria Math"/>
              </a:rPr>
              <a:t>�</a:t>
            </a:r>
            <a:r>
              <a:rPr dirty="0" smtClean="0" sz="1200" spc="0">
                <a:latin typeface="Cambria Math"/>
                <a:cs typeface="Cambria Math"/>
              </a:rPr>
              <a:t>𝐬[</a:t>
            </a:r>
            <a:r>
              <a:rPr dirty="0" smtClean="0" sz="1200" spc="90">
                <a:latin typeface="Cambria Math"/>
                <a:cs typeface="Cambria Math"/>
              </a:rPr>
              <a:t>(</a:t>
            </a:r>
            <a:r>
              <a:rPr dirty="0" smtClean="0" sz="1200" spc="-5">
                <a:latin typeface="Cambria Math"/>
                <a:cs typeface="Cambria Math"/>
              </a:rPr>
              <a:t> </a:t>
            </a:r>
            <a:r>
              <a:rPr dirty="0" smtClean="0" baseline="-27777" sz="1800" spc="0">
                <a:latin typeface="Cambria Math"/>
                <a:cs typeface="Cambria Math"/>
              </a:rPr>
              <a:t>�</a:t>
            </a:r>
            <a:r>
              <a:rPr dirty="0" smtClean="0" baseline="-27777" sz="1800" spc="15">
                <a:latin typeface="Cambria Math"/>
                <a:cs typeface="Cambria Math"/>
              </a:rPr>
              <a:t> </a:t>
            </a:r>
            <a:r>
              <a:rPr dirty="0" smtClean="0" sz="1200" spc="90">
                <a:latin typeface="Cambria Math"/>
                <a:cs typeface="Cambria Math"/>
              </a:rPr>
              <a:t>)</a:t>
            </a:r>
            <a:r>
              <a:rPr dirty="0" smtClean="0" sz="1200" spc="-65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𝐜</a:t>
            </a:r>
            <a:r>
              <a:rPr dirty="0" smtClean="0" sz="1200" spc="-5">
                <a:latin typeface="Cambria Math"/>
                <a:cs typeface="Cambria Math"/>
              </a:rPr>
              <a:t>�</a:t>
            </a:r>
            <a:r>
              <a:rPr dirty="0" smtClean="0" sz="1200" spc="0">
                <a:latin typeface="Cambria Math"/>
                <a:cs typeface="Cambria Math"/>
              </a:rPr>
              <a:t>𝐬𝜽]</a:t>
            </a:r>
            <a:r>
              <a:rPr dirty="0" smtClean="0" sz="1200" spc="10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−</a:t>
            </a:r>
            <a:r>
              <a:rPr dirty="0" smtClean="0" sz="1200" spc="-10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𝐜</a:t>
            </a:r>
            <a:r>
              <a:rPr dirty="0" smtClean="0" sz="1200" spc="-5">
                <a:latin typeface="Cambria Math"/>
                <a:cs typeface="Cambria Math"/>
              </a:rPr>
              <a:t>�</a:t>
            </a:r>
            <a:r>
              <a:rPr dirty="0" smtClean="0" sz="1200" spc="0">
                <a:latin typeface="Cambria Math"/>
                <a:cs typeface="Cambria Math"/>
              </a:rPr>
              <a:t>𝐬</a:t>
            </a:r>
            <a:r>
              <a:rPr dirty="0" smtClean="0" sz="1200" spc="90">
                <a:latin typeface="Cambria Math"/>
                <a:cs typeface="Cambria Math"/>
              </a:rPr>
              <a:t>(</a:t>
            </a:r>
            <a:r>
              <a:rPr dirty="0" smtClean="0" sz="1200" spc="5">
                <a:latin typeface="Cambria Math"/>
                <a:cs typeface="Cambria Math"/>
              </a:rPr>
              <a:t> </a:t>
            </a:r>
            <a:r>
              <a:rPr dirty="0" smtClean="0" baseline="-27777" sz="1800" spc="0">
                <a:latin typeface="Cambria Math"/>
                <a:cs typeface="Cambria Math"/>
              </a:rPr>
              <a:t>�</a:t>
            </a:r>
            <a:r>
              <a:rPr dirty="0" smtClean="0" baseline="-27777" sz="1800" spc="15">
                <a:latin typeface="Cambria Math"/>
                <a:cs typeface="Cambria Math"/>
              </a:rPr>
              <a:t> </a:t>
            </a:r>
            <a:r>
              <a:rPr dirty="0" smtClean="0" sz="1200" spc="90">
                <a:latin typeface="Cambria Math"/>
                <a:cs typeface="Cambria Math"/>
              </a:rPr>
              <a:t>)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22060" y="4996306"/>
            <a:ext cx="361950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Cambria Math"/>
                <a:cs typeface="Cambria Math"/>
              </a:rPr>
              <a:t>𝐬𝐢�</a:t>
            </a:r>
            <a:r>
              <a:rPr dirty="0" smtClean="0" sz="1200" spc="-70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𝜽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077333" y="5003164"/>
            <a:ext cx="1851914" cy="0"/>
          </a:xfrm>
          <a:custGeom>
            <a:avLst/>
            <a:gdLst/>
            <a:ahLst/>
            <a:cxnLst/>
            <a:rect l="l" t="t" r="r" b="b"/>
            <a:pathLst>
              <a:path w="1851913" h="0">
                <a:moveTo>
                  <a:pt x="0" y="0"/>
                </a:moveTo>
                <a:lnTo>
                  <a:pt x="1851914" y="0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6916673" y="4894198"/>
            <a:ext cx="78740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Cambria Math"/>
                <a:cs typeface="Cambria Math"/>
              </a:rPr>
              <a:t>]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348994" y="531939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624331" y="5191886"/>
            <a:ext cx="267843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70">
                <a:latin typeface="Symbol"/>
                <a:cs typeface="Symbol"/>
              </a:rPr>
              <a:t>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𝐿=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47222" sz="1500" spc="-15">
                <a:latin typeface="Cambria Math"/>
                <a:cs typeface="Cambria Math"/>
              </a:rPr>
              <a:t>𝜆</a:t>
            </a:r>
            <a:r>
              <a:rPr dirty="0" smtClean="0" sz="1400" spc="-10">
                <a:latin typeface="Cambria Math"/>
                <a:cs typeface="Cambria Math"/>
              </a:rPr>
              <a:t>,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��𝑙�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���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𝑙</a:t>
            </a:r>
            <a:r>
              <a:rPr dirty="0" smtClean="0" sz="1400" spc="2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: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37817" y="5332602"/>
            <a:ext cx="990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122802" y="5681090"/>
            <a:ext cx="41211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𝑬</a:t>
            </a:r>
            <a:r>
              <a:rPr dirty="0" smtClean="0" baseline="-16666" sz="1500" spc="-15">
                <a:latin typeface="Cambria Math"/>
                <a:cs typeface="Cambria Math"/>
              </a:rPr>
              <a:t>𝜽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557142" y="5545454"/>
            <a:ext cx="4267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�� 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569842" y="5808598"/>
            <a:ext cx="397763" cy="0"/>
          </a:xfrm>
          <a:custGeom>
            <a:avLst/>
            <a:gdLst/>
            <a:ahLst/>
            <a:cxnLst/>
            <a:rect l="l" t="t" r="r" b="b"/>
            <a:pathLst>
              <a:path w="397763" h="0">
                <a:moveTo>
                  <a:pt x="0" y="0"/>
                </a:moveTo>
                <a:lnTo>
                  <a:pt x="397763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4524121" y="5633338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 h="0">
                <a:moveTo>
                  <a:pt x="0" y="0"/>
                </a:moveTo>
                <a:lnTo>
                  <a:pt x="12192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3708019" y="5799962"/>
            <a:ext cx="119189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783590" algn="l"/>
              </a:tabLst>
            </a:pPr>
            <a:r>
              <a:rPr dirty="0" smtClean="0" sz="1400">
                <a:latin typeface="Cambria Math"/>
                <a:cs typeface="Cambria Math"/>
              </a:rPr>
              <a:t>�	</a:t>
            </a:r>
            <a:r>
              <a:rPr dirty="0" smtClean="0" sz="1400">
                <a:latin typeface="Cambria Math"/>
                <a:cs typeface="Cambria Math"/>
              </a:rPr>
              <a:t>𝐬𝐢�</a:t>
            </a:r>
            <a:r>
              <a:rPr dirty="0" smtClean="0" sz="1400" spc="-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985386" y="5681090"/>
            <a:ext cx="882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[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087495" y="5507354"/>
            <a:ext cx="1165860" cy="3130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𝐜�𝐬[</a:t>
            </a:r>
            <a:r>
              <a:rPr dirty="0" smtClean="0" sz="1400" spc="155">
                <a:latin typeface="Cambria Math"/>
                <a:cs typeface="Cambria Math"/>
              </a:rPr>
              <a:t>(</a:t>
            </a:r>
            <a:r>
              <a:rPr dirty="0" smtClean="0" baseline="-27777" sz="2100" spc="89">
                <a:latin typeface="Cambria Math"/>
                <a:cs typeface="Cambria Math"/>
              </a:rPr>
              <a:t>�</a:t>
            </a:r>
            <a:r>
              <a:rPr dirty="0" smtClean="0" sz="1400" spc="100">
                <a:latin typeface="Cambria Math"/>
                <a:cs typeface="Cambria Math"/>
              </a:rPr>
              <a:t>)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𝐜�𝐬𝜽]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511421" y="5400674"/>
            <a:ext cx="14795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𝝅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00195" y="5808598"/>
            <a:ext cx="1178356" cy="0"/>
          </a:xfrm>
          <a:custGeom>
            <a:avLst/>
            <a:gdLst/>
            <a:ahLst/>
            <a:cxnLst/>
            <a:rect l="l" t="t" r="r" b="b"/>
            <a:pathLst>
              <a:path w="1178356" h="0">
                <a:moveTo>
                  <a:pt x="0" y="0"/>
                </a:moveTo>
                <a:lnTo>
                  <a:pt x="117835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5267325" y="5681090"/>
            <a:ext cx="882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]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24331" y="5975476"/>
            <a:ext cx="211899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70">
                <a:latin typeface="Symbol"/>
                <a:cs typeface="Symbol"/>
              </a:rPr>
              <a:t></a:t>
            </a: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=λ,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136519" y="6312280"/>
            <a:ext cx="41211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𝑬</a:t>
            </a:r>
            <a:r>
              <a:rPr dirty="0" smtClean="0" baseline="-16666" sz="1500" spc="-15">
                <a:latin typeface="Cambria Math"/>
                <a:cs typeface="Cambria Math"/>
              </a:rPr>
              <a:t>𝜽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583559" y="6439788"/>
            <a:ext cx="397763" cy="0"/>
          </a:xfrm>
          <a:custGeom>
            <a:avLst/>
            <a:gdLst/>
            <a:ahLst/>
            <a:cxnLst/>
            <a:rect l="l" t="t" r="r" b="b"/>
            <a:pathLst>
              <a:path w="397763" h="0">
                <a:moveTo>
                  <a:pt x="0" y="0"/>
                </a:moveTo>
                <a:lnTo>
                  <a:pt x="397763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3570859" y="6176644"/>
            <a:ext cx="16687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42925" algn="l"/>
              </a:tabLst>
            </a:pPr>
            <a:r>
              <a:rPr dirty="0" smtClean="0" sz="1400" spc="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�� �	</a:t>
            </a:r>
            <a:r>
              <a:rPr dirty="0" smtClean="0" sz="1400" spc="0">
                <a:latin typeface="Cambria Math"/>
                <a:cs typeface="Cambria Math"/>
              </a:rPr>
              <a:t>𝐜�𝐬[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𝝅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-13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𝐜�𝐬𝜽]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721734" y="6431152"/>
            <a:ext cx="11779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770255" algn="l"/>
              </a:tabLst>
            </a:pPr>
            <a:r>
              <a:rPr dirty="0" smtClean="0" sz="1400">
                <a:latin typeface="Cambria Math"/>
                <a:cs typeface="Cambria Math"/>
              </a:rPr>
              <a:t>�	</a:t>
            </a:r>
            <a:r>
              <a:rPr dirty="0" smtClean="0" sz="1400">
                <a:latin typeface="Cambria Math"/>
                <a:cs typeface="Cambria Math"/>
              </a:rPr>
              <a:t>𝐬𝐢�</a:t>
            </a:r>
            <a:r>
              <a:rPr dirty="0" smtClean="0" sz="1400" spc="-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999103" y="6312280"/>
            <a:ext cx="882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[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113910" y="6439788"/>
            <a:ext cx="1150924" cy="0"/>
          </a:xfrm>
          <a:custGeom>
            <a:avLst/>
            <a:gdLst/>
            <a:ahLst/>
            <a:cxnLst/>
            <a:rect l="l" t="t" r="r" b="b"/>
            <a:pathLst>
              <a:path w="1150924" h="0">
                <a:moveTo>
                  <a:pt x="0" y="0"/>
                </a:moveTo>
                <a:lnTo>
                  <a:pt x="1150924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5253609" y="6312280"/>
            <a:ext cx="882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]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536446" y="6779640"/>
            <a:ext cx="149352" cy="0"/>
          </a:xfrm>
          <a:custGeom>
            <a:avLst/>
            <a:gdLst/>
            <a:ahLst/>
            <a:cxnLst/>
            <a:rect l="l" t="t" r="r" b="b"/>
            <a:pathLst>
              <a:path w="149351" h="0">
                <a:moveTo>
                  <a:pt x="0" y="0"/>
                </a:moveTo>
                <a:lnTo>
                  <a:pt x="14935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 txBox="1"/>
          <p:nvPr/>
        </p:nvSpPr>
        <p:spPr>
          <a:xfrm>
            <a:off x="624331" y="6652132"/>
            <a:ext cx="194056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90195" algn="l"/>
              </a:tabLst>
            </a:pPr>
            <a:r>
              <a:rPr dirty="0" smtClean="0" sz="1400">
                <a:latin typeface="Symbol"/>
                <a:cs typeface="Symbol"/>
              </a:rPr>
              <a:t>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𝐿=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47222" sz="1500" spc="22">
                <a:latin typeface="Cambria Math"/>
                <a:cs typeface="Cambria Math"/>
              </a:rPr>
              <a:t>3</a:t>
            </a:r>
            <a:r>
              <a:rPr dirty="0" smtClean="0" baseline="47222" sz="1500" spc="-15">
                <a:latin typeface="Cambria Math"/>
                <a:cs typeface="Cambria Math"/>
              </a:rPr>
              <a:t>𝜆</a:t>
            </a:r>
            <a:r>
              <a:rPr dirty="0" smtClean="0" sz="1400" spc="-10">
                <a:latin typeface="Cambria Math"/>
                <a:cs typeface="Cambria Math"/>
              </a:rPr>
              <a:t>, 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𝑙</a:t>
            </a:r>
            <a:r>
              <a:rPr dirty="0" smtClean="0" sz="1400" spc="3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: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561846" y="6792848"/>
            <a:ext cx="990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069463" y="7167244"/>
            <a:ext cx="41211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𝑬</a:t>
            </a:r>
            <a:r>
              <a:rPr dirty="0" smtClean="0" baseline="-16666" sz="1500" spc="-15">
                <a:latin typeface="Cambria Math"/>
                <a:cs typeface="Cambria Math"/>
              </a:rPr>
              <a:t>𝜽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505327" y="7031608"/>
            <a:ext cx="42481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656203" y="7286116"/>
            <a:ext cx="12128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518027" y="7294752"/>
            <a:ext cx="397763" cy="0"/>
          </a:xfrm>
          <a:custGeom>
            <a:avLst/>
            <a:gdLst/>
            <a:ahLst/>
            <a:cxnLst/>
            <a:rect l="l" t="t" r="r" b="b"/>
            <a:pathLst>
              <a:path w="397763" h="0">
                <a:moveTo>
                  <a:pt x="0" y="0"/>
                </a:moveTo>
                <a:lnTo>
                  <a:pt x="397763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 txBox="1"/>
          <p:nvPr/>
        </p:nvSpPr>
        <p:spPr>
          <a:xfrm>
            <a:off x="3932046" y="7167244"/>
            <a:ext cx="882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[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470780" y="7119492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 txBox="1"/>
          <p:nvPr/>
        </p:nvSpPr>
        <p:spPr>
          <a:xfrm>
            <a:off x="4034154" y="6993508"/>
            <a:ext cx="1271270" cy="3130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𝐜�𝐬[</a:t>
            </a:r>
            <a:r>
              <a:rPr dirty="0" smtClean="0" sz="1400" spc="100">
                <a:latin typeface="Cambria Math"/>
                <a:cs typeface="Cambria Math"/>
              </a:rPr>
              <a:t>(</a:t>
            </a:r>
            <a:r>
              <a:rPr dirty="0" smtClean="0" sz="1400" spc="100">
                <a:latin typeface="Cambria Math"/>
                <a:cs typeface="Cambria Math"/>
              </a:rPr>
              <a:t> </a:t>
            </a:r>
            <a:r>
              <a:rPr dirty="0" smtClean="0" sz="1400" spc="-140">
                <a:latin typeface="Cambria Math"/>
                <a:cs typeface="Cambria Math"/>
              </a:rPr>
              <a:t> </a:t>
            </a:r>
            <a:r>
              <a:rPr dirty="0" smtClean="0" baseline="-27777" sz="2100" spc="0">
                <a:latin typeface="Cambria Math"/>
                <a:cs typeface="Cambria Math"/>
              </a:rPr>
              <a:t>� </a:t>
            </a:r>
            <a:r>
              <a:rPr dirty="0" smtClean="0" baseline="-27777" sz="2100" spc="-209">
                <a:latin typeface="Cambria Math"/>
                <a:cs typeface="Cambria Math"/>
              </a:rPr>
              <a:t> </a:t>
            </a:r>
            <a:r>
              <a:rPr dirty="0" smtClean="0" sz="1400" spc="100">
                <a:latin typeface="Cambria Math"/>
                <a:cs typeface="Cambria Math"/>
              </a:rPr>
              <a:t>)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𝐜�𝐬𝜽]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458080" y="6886829"/>
            <a:ext cx="25463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�𝝅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046854" y="7294752"/>
            <a:ext cx="1284986" cy="0"/>
          </a:xfrm>
          <a:custGeom>
            <a:avLst/>
            <a:gdLst/>
            <a:ahLst/>
            <a:cxnLst/>
            <a:rect l="l" t="t" r="r" b="b"/>
            <a:pathLst>
              <a:path w="1284986" h="0">
                <a:moveTo>
                  <a:pt x="0" y="0"/>
                </a:moveTo>
                <a:lnTo>
                  <a:pt x="128498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 txBox="1"/>
          <p:nvPr/>
        </p:nvSpPr>
        <p:spPr>
          <a:xfrm>
            <a:off x="4194540" y="7286116"/>
            <a:ext cx="1004569" cy="3962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14604">
              <a:lnSpc>
                <a:spcPts val="1645"/>
              </a:lnSpc>
            </a:pPr>
            <a:r>
              <a:rPr dirty="0" smtClean="0" sz="1400">
                <a:latin typeface="Cambria Math"/>
                <a:cs typeface="Cambria Math"/>
              </a:rPr>
              <a:t>𝐬𝐢�</a:t>
            </a:r>
            <a:r>
              <a:rPr dirty="0" smtClean="0" sz="1400" spc="-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𝜽</a:t>
            </a:r>
            <a:endParaRPr sz="1400">
              <a:latin typeface="Cambria Math"/>
              <a:cs typeface="Cambria Math"/>
            </a:endParaRPr>
          </a:p>
          <a:p>
            <a:pPr algn="ctr">
              <a:lnSpc>
                <a:spcPts val="1375"/>
              </a:lnSpc>
              <a:tabLst>
                <a:tab pos="76073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	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319140" y="7167244"/>
            <a:ext cx="1798955" cy="541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]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40005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𝐸</a:t>
            </a:r>
            <a:r>
              <a:rPr dirty="0" smtClean="0" baseline="-16666" sz="1500" spc="-15">
                <a:latin typeface="Cambria Math"/>
                <a:cs typeface="Cambria Math"/>
              </a:rPr>
              <a:t>𝜃</a:t>
            </a:r>
            <a:r>
              <a:rPr dirty="0" smtClean="0" sz="1400" spc="-5">
                <a:latin typeface="Cambria Math"/>
                <a:cs typeface="Cambria Math"/>
              </a:rPr>
              <a:t>��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-90">
                <a:latin typeface="Cambria Math"/>
                <a:cs typeface="Cambria Math"/>
              </a:rPr>
              <a:t>�</a:t>
            </a:r>
            <a:r>
              <a:rPr dirty="0" smtClean="0" baseline="-16666" sz="1500" spc="67">
                <a:latin typeface="Cambria Math"/>
                <a:cs typeface="Cambria Math"/>
              </a:rPr>
              <a:t>∅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ℎ�</a:t>
            </a:r>
            <a:r>
              <a:rPr dirty="0" smtClean="0" sz="14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24331" y="7456804"/>
            <a:ext cx="106680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90195" algn="l"/>
                <a:tab pos="666115" algn="l"/>
              </a:tabLst>
            </a:pP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-	</a:t>
            </a:r>
            <a:r>
              <a:rPr dirty="0" smtClean="0" sz="1400" spc="0">
                <a:latin typeface="Times New Roman"/>
                <a:cs typeface="Times New Roman"/>
              </a:rPr>
              <a:t>By	</a:t>
            </a:r>
            <a:r>
              <a:rPr dirty="0" smtClean="0" sz="1400" spc="0">
                <a:latin typeface="Times New Roman"/>
                <a:cs typeface="Times New Roman"/>
              </a:rPr>
              <a:t>usi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835090" y="7456804"/>
            <a:ext cx="120586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00685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	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186387" y="7456804"/>
            <a:ext cx="86296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00480" y="7673213"/>
            <a:ext cx="113601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�𝑙�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����</a:t>
            </a:r>
            <a:r>
              <a:rPr dirty="0" smtClean="0" sz="1400" spc="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: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456942" y="8300592"/>
            <a:ext cx="140512" cy="0"/>
          </a:xfrm>
          <a:custGeom>
            <a:avLst/>
            <a:gdLst/>
            <a:ahLst/>
            <a:cxnLst/>
            <a:rect l="l" t="t" r="r" b="b"/>
            <a:pathLst>
              <a:path w="140512" h="0">
                <a:moveTo>
                  <a:pt x="0" y="0"/>
                </a:moveTo>
                <a:lnTo>
                  <a:pt x="14051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 txBox="1"/>
          <p:nvPr/>
        </p:nvSpPr>
        <p:spPr>
          <a:xfrm>
            <a:off x="1752345" y="8037448"/>
            <a:ext cx="1273175" cy="479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276225">
              <a:lnSpc>
                <a:spcPts val="1505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245"/>
              </a:lnSpc>
            </a:pP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∅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90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ƞ</a:t>
            </a:r>
            <a:r>
              <a:rPr dirty="0" smtClean="0" baseline="-37698" sz="2100" spc="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𝜽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089275" y="8037448"/>
            <a:ext cx="22225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𝑬</a:t>
            </a:r>
            <a:r>
              <a:rPr dirty="0" smtClean="0" baseline="-16666" sz="1500" spc="-15">
                <a:latin typeface="Cambria Math"/>
                <a:cs typeface="Cambria Math"/>
              </a:rPr>
              <a:t>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101975" y="8300592"/>
            <a:ext cx="202691" cy="0"/>
          </a:xfrm>
          <a:custGeom>
            <a:avLst/>
            <a:gdLst/>
            <a:ahLst/>
            <a:cxnLst/>
            <a:rect l="l" t="t" r="r" b="b"/>
            <a:pathLst>
              <a:path w="202691" h="0">
                <a:moveTo>
                  <a:pt x="0" y="0"/>
                </a:moveTo>
                <a:lnTo>
                  <a:pt x="202691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3575939" y="8300592"/>
            <a:ext cx="323088" cy="0"/>
          </a:xfrm>
          <a:custGeom>
            <a:avLst/>
            <a:gdLst/>
            <a:ahLst/>
            <a:cxnLst/>
            <a:rect l="l" t="t" r="r" b="b"/>
            <a:pathLst>
              <a:path w="323088" h="0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4455540" y="8096376"/>
            <a:ext cx="185927" cy="0"/>
          </a:xfrm>
          <a:custGeom>
            <a:avLst/>
            <a:gdLst/>
            <a:ahLst/>
            <a:cxnLst/>
            <a:rect l="l" t="t" r="r" b="b"/>
            <a:pathLst>
              <a:path w="185927" h="0">
                <a:moveTo>
                  <a:pt x="0" y="0"/>
                </a:moveTo>
                <a:lnTo>
                  <a:pt x="185927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5877433" y="8096376"/>
            <a:ext cx="186232" cy="0"/>
          </a:xfrm>
          <a:custGeom>
            <a:avLst/>
            <a:gdLst/>
            <a:ahLst/>
            <a:cxnLst/>
            <a:rect l="l" t="t" r="r" b="b"/>
            <a:pathLst>
              <a:path w="186232" h="0">
                <a:moveTo>
                  <a:pt x="0" y="0"/>
                </a:moveTo>
                <a:lnTo>
                  <a:pt x="18623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4030090" y="8300592"/>
            <a:ext cx="2161666" cy="0"/>
          </a:xfrm>
          <a:custGeom>
            <a:avLst/>
            <a:gdLst/>
            <a:ahLst/>
            <a:cxnLst/>
            <a:rect l="l" t="t" r="r" b="b"/>
            <a:pathLst>
              <a:path w="2161666" h="0">
                <a:moveTo>
                  <a:pt x="0" y="0"/>
                </a:moveTo>
                <a:lnTo>
                  <a:pt x="216166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 txBox="1"/>
          <p:nvPr/>
        </p:nvSpPr>
        <p:spPr>
          <a:xfrm>
            <a:off x="3141091" y="8173084"/>
            <a:ext cx="3126105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2090">
              <a:lnSpc>
                <a:spcPts val="1440"/>
              </a:lnSpc>
              <a:tabLst>
                <a:tab pos="826135" algn="l"/>
                <a:tab pos="3050540" algn="l"/>
              </a:tabLst>
            </a:pPr>
            <a:r>
              <a:rPr dirty="0" smtClean="0" sz="1400">
                <a:latin typeface="Cambria Math"/>
                <a:cs typeface="Cambria Math"/>
              </a:rPr>
              <a:t>=	</a:t>
            </a:r>
            <a:r>
              <a:rPr dirty="0" smtClean="0" sz="1400">
                <a:latin typeface="Cambria Math"/>
                <a:cs typeface="Cambria Math"/>
              </a:rPr>
              <a:t>[	</a:t>
            </a:r>
            <a:r>
              <a:rPr dirty="0" smtClean="0" sz="1400">
                <a:latin typeface="Cambria Math"/>
                <a:cs typeface="Cambria Math"/>
              </a:rPr>
              <a:t>]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180"/>
              </a:lnSpc>
              <a:tabLst>
                <a:tab pos="434340" algn="l"/>
                <a:tab pos="1772920" algn="l"/>
              </a:tabLst>
            </a:pPr>
            <a:r>
              <a:rPr dirty="0" smtClean="0" sz="1400">
                <a:latin typeface="Cambria Math"/>
                <a:cs typeface="Cambria Math"/>
              </a:rPr>
              <a:t>ƞ	</a:t>
            </a: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Cambria Math"/>
                <a:cs typeface="Cambria Math"/>
              </a:rPr>
              <a:t>𝝅</a:t>
            </a:r>
            <a:r>
              <a:rPr dirty="0" smtClean="0" sz="1400" spc="0">
                <a:latin typeface="Cambria Math"/>
                <a:cs typeface="Cambria Math"/>
              </a:rPr>
              <a:t>�	</a:t>
            </a:r>
            <a:r>
              <a:rPr dirty="0" smtClean="0" sz="1400" spc="0">
                <a:latin typeface="Cambria Math"/>
                <a:cs typeface="Cambria Math"/>
              </a:rPr>
              <a:t>𝐬𝐢�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651630" y="8037448"/>
            <a:ext cx="17399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>
                <a:latin typeface="Cambria Math"/>
                <a:cs typeface="Cambria Math"/>
              </a:rPr>
              <a:t>��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017390" y="7970392"/>
            <a:ext cx="2147570" cy="3130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𝐜�𝐬[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baseline="-27777" sz="2100" spc="0">
                <a:latin typeface="Cambria Math"/>
                <a:cs typeface="Cambria Math"/>
              </a:rPr>
              <a:t>� </a:t>
            </a:r>
            <a:r>
              <a:rPr dirty="0" smtClean="0" sz="1400" spc="110">
                <a:latin typeface="Cambria Math"/>
                <a:cs typeface="Cambria Math"/>
              </a:rPr>
              <a:t>)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𝐜�𝐬𝜽]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𝐜�𝐬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baseline="-27777" sz="2100" spc="0">
                <a:latin typeface="Cambria Math"/>
                <a:cs typeface="Cambria Math"/>
              </a:rPr>
              <a:t>� </a:t>
            </a:r>
            <a:r>
              <a:rPr dirty="0" smtClean="0" sz="1400" spc="1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442840" y="7862188"/>
            <a:ext cx="163385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434465" algn="l"/>
              </a:tabLst>
            </a:pPr>
            <a:r>
              <a:rPr dirty="0" smtClean="0" sz="1400" spc="-5">
                <a:latin typeface="Cambria Math"/>
                <a:cs typeface="Cambria Math"/>
              </a:rPr>
              <a:t>𝜷</a:t>
            </a:r>
            <a:r>
              <a:rPr dirty="0" smtClean="0" sz="1400" spc="0">
                <a:latin typeface="Cambria Math"/>
                <a:cs typeface="Cambria Math"/>
              </a:rPr>
              <a:t>�	</a:t>
            </a:r>
            <a:r>
              <a:rPr dirty="0" smtClean="0" sz="1400" spc="-5">
                <a:latin typeface="Cambria Math"/>
                <a:cs typeface="Cambria Math"/>
              </a:rPr>
              <a:t>𝜷�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73100" y="8505697"/>
            <a:ext cx="6376670" cy="4724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marR="12700" indent="-229235">
              <a:lnSpc>
                <a:spcPts val="1839"/>
              </a:lnSpc>
            </a:pPr>
            <a:r>
              <a:rPr dirty="0" smtClean="0" sz="1400" spc="5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-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5">
                <a:latin typeface="Times New Roman"/>
                <a:cs typeface="Times New Roman"/>
              </a:rPr>
              <a:t>t</a:t>
            </a:r>
            <a:r>
              <a:rPr dirty="0" smtClean="0" sz="1600" spc="0">
                <a:latin typeface="Times New Roman"/>
                <a:cs typeface="Times New Roman"/>
              </a:rPr>
              <a:t>i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0">
                <a:latin typeface="Times New Roman"/>
                <a:cs typeface="Times New Roman"/>
              </a:rPr>
              <a:t>e</a:t>
            </a:r>
            <a:r>
              <a:rPr dirty="0" smtClean="0" sz="1600" spc="-15">
                <a:latin typeface="Times New Roman"/>
                <a:cs typeface="Times New Roman"/>
              </a:rPr>
              <a:t>-</a:t>
            </a:r>
            <a:r>
              <a:rPr dirty="0" smtClean="0" sz="1600" spc="-10">
                <a:latin typeface="Times New Roman"/>
                <a:cs typeface="Times New Roman"/>
              </a:rPr>
              <a:t>ave</a:t>
            </a:r>
            <a:r>
              <a:rPr dirty="0" smtClean="0" sz="1600" spc="-5">
                <a:latin typeface="Times New Roman"/>
                <a:cs typeface="Times New Roman"/>
              </a:rPr>
              <a:t>r</a:t>
            </a:r>
            <a:r>
              <a:rPr dirty="0" smtClean="0" sz="1600" spc="-10">
                <a:latin typeface="Times New Roman"/>
                <a:cs typeface="Times New Roman"/>
              </a:rPr>
              <a:t>age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c</a:t>
            </a:r>
            <a:r>
              <a:rPr dirty="0" smtClean="0" sz="1600" spc="5">
                <a:latin typeface="Times New Roman"/>
                <a:cs typeface="Times New Roman"/>
              </a:rPr>
              <a:t>o</a:t>
            </a:r>
            <a:r>
              <a:rPr dirty="0" smtClean="0" sz="1600" spc="-50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plex</a:t>
            </a:r>
            <a:r>
              <a:rPr dirty="0" smtClean="0" sz="1600" spc="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Po</a:t>
            </a:r>
            <a:r>
              <a:rPr dirty="0" smtClean="0" sz="1600" spc="-20">
                <a:latin typeface="Times New Roman"/>
                <a:cs typeface="Times New Roman"/>
              </a:rPr>
              <a:t>y</a:t>
            </a:r>
            <a:r>
              <a:rPr dirty="0" smtClean="0" sz="1600" spc="-10">
                <a:latin typeface="Times New Roman"/>
                <a:cs typeface="Times New Roman"/>
              </a:rPr>
              <a:t>nting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vect</a:t>
            </a:r>
            <a:r>
              <a:rPr dirty="0" smtClean="0" sz="1600" spc="-5">
                <a:latin typeface="Times New Roman"/>
                <a:cs typeface="Times New Roman"/>
              </a:rPr>
              <a:t>o</a:t>
            </a:r>
            <a:r>
              <a:rPr dirty="0" smtClean="0" sz="1600" spc="-10">
                <a:latin typeface="Times New Roman"/>
                <a:cs typeface="Times New Roman"/>
              </a:rPr>
              <a:t>r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in</a:t>
            </a:r>
            <a:r>
              <a:rPr dirty="0" smtClean="0" sz="1600" spc="2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far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5">
                <a:latin typeface="Times New Roman"/>
                <a:cs typeface="Times New Roman"/>
              </a:rPr>
              <a:t>f</a:t>
            </a:r>
            <a:r>
              <a:rPr dirty="0" smtClean="0" sz="1600" spc="-5">
                <a:latin typeface="Times New Roman"/>
                <a:cs typeface="Times New Roman"/>
              </a:rPr>
              <a:t>i</a:t>
            </a:r>
            <a:r>
              <a:rPr dirty="0" smtClean="0" sz="1600" spc="-5">
                <a:latin typeface="Times New Roman"/>
                <a:cs typeface="Times New Roman"/>
              </a:rPr>
              <a:t>e</a:t>
            </a:r>
            <a:r>
              <a:rPr dirty="0" smtClean="0" sz="1600" spc="-10">
                <a:latin typeface="Times New Roman"/>
                <a:cs typeface="Times New Roman"/>
              </a:rPr>
              <a:t>ld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of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cente</a:t>
            </a:r>
            <a:r>
              <a:rPr dirty="0" smtClean="0" sz="1600" spc="0">
                <a:latin typeface="Times New Roman"/>
                <a:cs typeface="Times New Roman"/>
              </a:rPr>
              <a:t>r</a:t>
            </a:r>
            <a:r>
              <a:rPr dirty="0" smtClean="0" sz="1600" spc="-15">
                <a:latin typeface="Times New Roman"/>
                <a:cs typeface="Times New Roman"/>
              </a:rPr>
              <a:t>-</a:t>
            </a:r>
            <a:r>
              <a:rPr dirty="0" smtClean="0" sz="1600" spc="-5">
                <a:latin typeface="Times New Roman"/>
                <a:cs typeface="Times New Roman"/>
              </a:rPr>
              <a:t>f</a:t>
            </a:r>
            <a:r>
              <a:rPr dirty="0" smtClean="0" sz="1600" spc="-10">
                <a:latin typeface="Times New Roman"/>
                <a:cs typeface="Times New Roman"/>
              </a:rPr>
              <a:t>ed</a:t>
            </a:r>
            <a:r>
              <a:rPr dirty="0" smtClean="0" sz="1600" spc="-10">
                <a:latin typeface="Times New Roman"/>
                <a:cs typeface="Times New Roman"/>
              </a:rPr>
              <a:t> dipole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5">
                <a:latin typeface="Times New Roman"/>
                <a:cs typeface="Times New Roman"/>
              </a:rPr>
              <a:t>is:-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475232" y="8974835"/>
            <a:ext cx="4602480" cy="655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3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10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4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3128" y="417067"/>
            <a:ext cx="166433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176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12700" marR="12700" indent="4445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She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53923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993952" y="1565401"/>
            <a:ext cx="99059" cy="0"/>
          </a:xfrm>
          <a:custGeom>
            <a:avLst/>
            <a:gdLst/>
            <a:ahLst/>
            <a:cxnLst/>
            <a:rect l="l" t="t" r="r" b="b"/>
            <a:pathLst>
              <a:path w="99059" h="0">
                <a:moveTo>
                  <a:pt x="0" y="0"/>
                </a:moveTo>
                <a:lnTo>
                  <a:pt x="99059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277366" y="1565401"/>
            <a:ext cx="373379" cy="0"/>
          </a:xfrm>
          <a:custGeom>
            <a:avLst/>
            <a:gdLst/>
            <a:ahLst/>
            <a:cxnLst/>
            <a:rect l="l" t="t" r="r" b="b"/>
            <a:pathLst>
              <a:path w="373379" h="0">
                <a:moveTo>
                  <a:pt x="0" y="0"/>
                </a:moveTo>
                <a:lnTo>
                  <a:pt x="373379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44500" y="1302257"/>
            <a:ext cx="1361440" cy="478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49275">
              <a:lnSpc>
                <a:spcPts val="1505"/>
              </a:lnSpc>
              <a:tabLst>
                <a:tab pos="832485" algn="l"/>
              </a:tabLst>
            </a:pPr>
            <a:r>
              <a:rPr dirty="0" smtClean="0" sz="1400">
                <a:latin typeface="Cambria Math"/>
                <a:cs typeface="Cambria Math"/>
              </a:rPr>
              <a:t>1	</a:t>
            </a:r>
            <a:r>
              <a:rPr dirty="0" smtClean="0" sz="1400">
                <a:latin typeface="Cambria Math"/>
                <a:cs typeface="Cambria Math"/>
              </a:rPr>
              <a:t>�60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255"/>
              </a:lnSpc>
              <a:tabLst>
                <a:tab pos="974090" algn="l"/>
                <a:tab pos="1273175" algn="l"/>
              </a:tabLst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sz="1400" spc="10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𝑟</a:t>
            </a:r>
            <a:r>
              <a:rPr dirty="0" smtClean="0" baseline="-35714" sz="2100" spc="-15">
                <a:latin typeface="Cambria Math"/>
                <a:cs typeface="Cambria Math"/>
              </a:rPr>
              <a:t>2</a:t>
            </a:r>
            <a:r>
              <a:rPr dirty="0" smtClean="0" baseline="-35714" sz="2100" spc="-120">
                <a:latin typeface="Cambria Math"/>
                <a:cs typeface="Cambria Math"/>
              </a:rPr>
              <a:t> </a:t>
            </a:r>
            <a:r>
              <a:rPr dirty="0" smtClean="0" sz="1400" spc="360">
                <a:latin typeface="Cambria Math"/>
                <a:cs typeface="Cambria Math"/>
              </a:rPr>
              <a:t>{</a:t>
            </a:r>
            <a:r>
              <a:rPr dirty="0" smtClean="0" sz="1400" spc="360">
                <a:latin typeface="Cambria Math"/>
                <a:cs typeface="Cambria Math"/>
              </a:rPr>
              <a:t>	</a:t>
            </a:r>
            <a:r>
              <a:rPr dirty="0" smtClean="0" baseline="-35714" sz="2100" spc="540">
                <a:latin typeface="Cambria Math"/>
                <a:cs typeface="Cambria Math"/>
              </a:rPr>
              <a:t>�	</a:t>
            </a:r>
            <a:r>
              <a:rPr dirty="0" smtClean="0" sz="1400" spc="95">
                <a:latin typeface="Cambria Math"/>
                <a:cs typeface="Cambria Math"/>
              </a:rPr>
              <a:t>[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93289" y="1361185"/>
            <a:ext cx="169163" cy="0"/>
          </a:xfrm>
          <a:custGeom>
            <a:avLst/>
            <a:gdLst/>
            <a:ahLst/>
            <a:cxnLst/>
            <a:rect l="l" t="t" r="r" b="b"/>
            <a:pathLst>
              <a:path w="169163" h="0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543934" y="1361185"/>
            <a:ext cx="169163" cy="0"/>
          </a:xfrm>
          <a:custGeom>
            <a:avLst/>
            <a:gdLst/>
            <a:ahLst/>
            <a:cxnLst/>
            <a:rect l="l" t="t" r="r" b="b"/>
            <a:pathLst>
              <a:path w="169163" h="0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779777" y="1235202"/>
            <a:ext cx="2035810" cy="3130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co</a:t>
            </a:r>
            <a:r>
              <a:rPr dirty="0" smtClean="0" sz="1400" spc="-5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Cambria Math"/>
                <a:cs typeface="Cambria Math"/>
              </a:rPr>
              <a:t>[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sz="1400" spc="-30">
                <a:latin typeface="Cambria Math"/>
                <a:cs typeface="Cambria Math"/>
              </a:rPr>
              <a:t> </a:t>
            </a:r>
            <a:r>
              <a:rPr dirty="0" smtClean="0" baseline="-27777" sz="2100" spc="0">
                <a:latin typeface="Cambria Math"/>
                <a:cs typeface="Cambria Math"/>
              </a:rPr>
              <a:t>2</a:t>
            </a:r>
            <a:r>
              <a:rPr dirty="0" smtClean="0" baseline="-27777" sz="2100" spc="-44">
                <a:latin typeface="Cambria Math"/>
                <a:cs typeface="Cambria Math"/>
              </a:rPr>
              <a:t> </a:t>
            </a:r>
            <a:r>
              <a:rPr dirty="0" smtClean="0" sz="1400" spc="110">
                <a:latin typeface="Cambria Math"/>
                <a:cs typeface="Cambria Math"/>
              </a:rPr>
              <a:t>)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cos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𝜃] 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cos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sz="1400" spc="-30">
                <a:latin typeface="Cambria Math"/>
                <a:cs typeface="Cambria Math"/>
              </a:rPr>
              <a:t> </a:t>
            </a:r>
            <a:r>
              <a:rPr dirty="0" smtClean="0" baseline="-27777" sz="2100" spc="0">
                <a:latin typeface="Cambria Math"/>
                <a:cs typeface="Cambria Math"/>
              </a:rPr>
              <a:t>2</a:t>
            </a:r>
            <a:r>
              <a:rPr dirty="0" smtClean="0" baseline="-27777" sz="2100" spc="-30">
                <a:latin typeface="Cambria Math"/>
                <a:cs typeface="Cambria Math"/>
              </a:rPr>
              <a:t> </a:t>
            </a:r>
            <a:r>
              <a:rPr dirty="0" smtClean="0" sz="1400" spc="1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80589" y="1128521"/>
            <a:ext cx="154114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𝛽�𝛽�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24454" y="1556765"/>
            <a:ext cx="3803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sin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𝜃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92477" y="1565401"/>
            <a:ext cx="2046986" cy="0"/>
          </a:xfrm>
          <a:custGeom>
            <a:avLst/>
            <a:gdLst/>
            <a:ahLst/>
            <a:cxnLst/>
            <a:rect l="l" t="t" r="r" b="b"/>
            <a:pathLst>
              <a:path w="2046986" h="0">
                <a:moveTo>
                  <a:pt x="0" y="0"/>
                </a:moveTo>
                <a:lnTo>
                  <a:pt x="204698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174871" y="1565401"/>
            <a:ext cx="312724" cy="0"/>
          </a:xfrm>
          <a:custGeom>
            <a:avLst/>
            <a:gdLst/>
            <a:ahLst/>
            <a:cxnLst/>
            <a:rect l="l" t="t" r="r" b="b"/>
            <a:pathLst>
              <a:path w="312724" h="0">
                <a:moveTo>
                  <a:pt x="0" y="0"/>
                </a:moveTo>
                <a:lnTo>
                  <a:pt x="312724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828415" y="1439417"/>
            <a:ext cx="775970" cy="3416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90">
                <a:latin typeface="Cambria Math"/>
                <a:cs typeface="Cambria Math"/>
              </a:rPr>
              <a:t>]</a:t>
            </a:r>
            <a:r>
              <a:rPr dirty="0" smtClean="0" sz="1400" spc="360">
                <a:latin typeface="Cambria Math"/>
                <a:cs typeface="Cambria Math"/>
              </a:rPr>
              <a:t>}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434">
                <a:latin typeface="Cambria Math"/>
                <a:cs typeface="Cambria Math"/>
              </a:rPr>
              <a:t>{</a:t>
            </a:r>
            <a:r>
              <a:rPr dirty="0" smtClean="0" baseline="-35714" sz="2100" spc="0">
                <a:latin typeface="Cambria Math"/>
                <a:cs typeface="Cambria Math"/>
              </a:rPr>
              <a:t>2</a:t>
            </a:r>
            <a:r>
              <a:rPr dirty="0" smtClean="0" baseline="-35714" sz="2100" spc="-7">
                <a:latin typeface="Cambria Math"/>
                <a:cs typeface="Cambria Math"/>
              </a:rPr>
              <a:t>𝜋</a:t>
            </a:r>
            <a:r>
              <a:rPr dirty="0" smtClean="0" baseline="-35714" sz="2100" spc="0">
                <a:latin typeface="Cambria Math"/>
                <a:cs typeface="Cambria Math"/>
              </a:rPr>
              <a:t>�</a:t>
            </a:r>
            <a:r>
              <a:rPr dirty="0" smtClean="0" baseline="-35714" sz="2100" spc="44">
                <a:latin typeface="Cambria Math"/>
                <a:cs typeface="Cambria Math"/>
              </a:rPr>
              <a:t> </a:t>
            </a:r>
            <a:r>
              <a:rPr dirty="0" smtClean="0" sz="1400" spc="95">
                <a:latin typeface="Cambria Math"/>
                <a:cs typeface="Cambria Math"/>
              </a:rPr>
              <a:t>[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62171" y="1302257"/>
            <a:ext cx="33147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91989" y="1361185"/>
            <a:ext cx="169163" cy="0"/>
          </a:xfrm>
          <a:custGeom>
            <a:avLst/>
            <a:gdLst/>
            <a:ahLst/>
            <a:cxnLst/>
            <a:rect l="l" t="t" r="r" b="b"/>
            <a:pathLst>
              <a:path w="169163" h="0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6341109" y="1361185"/>
            <a:ext cx="169163" cy="0"/>
          </a:xfrm>
          <a:custGeom>
            <a:avLst/>
            <a:gdLst/>
            <a:ahLst/>
            <a:cxnLst/>
            <a:rect l="l" t="t" r="r" b="b"/>
            <a:pathLst>
              <a:path w="169163" h="0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578477" y="1235202"/>
            <a:ext cx="2034539" cy="3130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co</a:t>
            </a:r>
            <a:r>
              <a:rPr dirty="0" smtClean="0" sz="1400" spc="-5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Cambria Math"/>
                <a:cs typeface="Cambria Math"/>
              </a:rPr>
              <a:t>[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sz="1400" spc="-30">
                <a:latin typeface="Cambria Math"/>
                <a:cs typeface="Cambria Math"/>
              </a:rPr>
              <a:t> </a:t>
            </a:r>
            <a:r>
              <a:rPr dirty="0" smtClean="0" baseline="-27777" sz="2100" spc="0">
                <a:latin typeface="Cambria Math"/>
                <a:cs typeface="Cambria Math"/>
              </a:rPr>
              <a:t>2</a:t>
            </a:r>
            <a:r>
              <a:rPr dirty="0" smtClean="0" baseline="-27777" sz="2100" spc="-44">
                <a:latin typeface="Cambria Math"/>
                <a:cs typeface="Cambria Math"/>
              </a:rPr>
              <a:t> </a:t>
            </a:r>
            <a:r>
              <a:rPr dirty="0" smtClean="0" sz="1400" spc="110">
                <a:latin typeface="Cambria Math"/>
                <a:cs typeface="Cambria Math"/>
              </a:rPr>
              <a:t>)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cos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𝜃]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cos</a:t>
            </a:r>
            <a:r>
              <a:rPr dirty="0" smtClean="0" sz="1400" spc="-100">
                <a:latin typeface="Cambria Math"/>
                <a:cs typeface="Cambria Math"/>
              </a:rPr>
              <a:t> 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sz="1400" spc="-30">
                <a:latin typeface="Cambria Math"/>
                <a:cs typeface="Cambria Math"/>
              </a:rPr>
              <a:t> </a:t>
            </a:r>
            <a:r>
              <a:rPr dirty="0" smtClean="0" baseline="-27777" sz="2100" spc="0">
                <a:latin typeface="Cambria Math"/>
                <a:cs typeface="Cambria Math"/>
              </a:rPr>
              <a:t>2</a:t>
            </a:r>
            <a:r>
              <a:rPr dirty="0" smtClean="0" baseline="-27777" sz="2100" spc="-30">
                <a:latin typeface="Cambria Math"/>
                <a:cs typeface="Cambria Math"/>
              </a:rPr>
              <a:t> </a:t>
            </a:r>
            <a:r>
              <a:rPr dirty="0" smtClean="0" sz="1400" spc="1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79289" y="1128521"/>
            <a:ext cx="15392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5">
                <a:latin typeface="Cambria Math"/>
                <a:cs typeface="Cambria Math"/>
              </a:rPr>
              <a:t>𝛽�</a:t>
            </a:r>
            <a:r>
              <a:rPr dirty="0" smtClean="0" sz="1400" spc="0">
                <a:latin typeface="Cambria Math"/>
                <a:cs typeface="Cambria Math"/>
              </a:rPr>
              <a:t>𝛽�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21248" y="1556765"/>
            <a:ext cx="3803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sin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𝜃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91177" y="1565401"/>
            <a:ext cx="2046986" cy="0"/>
          </a:xfrm>
          <a:custGeom>
            <a:avLst/>
            <a:gdLst/>
            <a:ahLst/>
            <a:cxnLst/>
            <a:rect l="l" t="t" r="r" b="b"/>
            <a:pathLst>
              <a:path w="2046986" h="0">
                <a:moveTo>
                  <a:pt x="0" y="0"/>
                </a:moveTo>
                <a:lnTo>
                  <a:pt x="204698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627114" y="1439417"/>
            <a:ext cx="2152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90">
                <a:latin typeface="Cambria Math"/>
                <a:cs typeface="Cambria Math"/>
              </a:rPr>
              <a:t>]</a:t>
            </a:r>
            <a:r>
              <a:rPr dirty="0" smtClean="0" sz="1400" spc="360">
                <a:latin typeface="Cambria Math"/>
                <a:cs typeface="Cambria Math"/>
              </a:rPr>
              <a:t>}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02914" y="2357881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300095" y="2357881"/>
            <a:ext cx="178308" cy="0"/>
          </a:xfrm>
          <a:custGeom>
            <a:avLst/>
            <a:gdLst/>
            <a:ahLst/>
            <a:cxnLst/>
            <a:rect l="l" t="t" r="r" b="b"/>
            <a:pathLst>
              <a:path w="178308" h="0">
                <a:moveTo>
                  <a:pt x="0" y="0"/>
                </a:moveTo>
                <a:lnTo>
                  <a:pt x="17830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441194" y="2230373"/>
            <a:ext cx="1141730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�𝝅�</a:t>
            </a:r>
            <a:r>
              <a:rPr dirty="0" smtClean="0" baseline="-27777" sz="1500" spc="-15">
                <a:latin typeface="Cambria Math"/>
                <a:cs typeface="Cambria Math"/>
              </a:rPr>
              <a:t>�</a:t>
            </a:r>
            <a:r>
              <a:rPr dirty="0" smtClean="0" baseline="-27777" sz="1500" spc="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[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97835" y="2094738"/>
            <a:ext cx="4775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�� </a:t>
            </a:r>
            <a:r>
              <a:rPr dirty="0" smtClean="0" sz="1400" spc="5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27777" sz="1500" spc="-15">
                <a:latin typeface="Cambria Math"/>
                <a:cs typeface="Cambria Math"/>
              </a:rPr>
              <a:t>�</a:t>
            </a:r>
            <a:endParaRPr baseline="27777" sz="1500">
              <a:latin typeface="Cambria Math"/>
              <a:cs typeface="Cambria Math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034663" y="2153665"/>
            <a:ext cx="186232" cy="0"/>
          </a:xfrm>
          <a:custGeom>
            <a:avLst/>
            <a:gdLst/>
            <a:ahLst/>
            <a:cxnLst/>
            <a:rect l="l" t="t" r="r" b="b"/>
            <a:pathLst>
              <a:path w="186232" h="0">
                <a:moveTo>
                  <a:pt x="0" y="0"/>
                </a:moveTo>
                <a:lnTo>
                  <a:pt x="186232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456809" y="2153665"/>
            <a:ext cx="185927" cy="0"/>
          </a:xfrm>
          <a:custGeom>
            <a:avLst/>
            <a:gdLst/>
            <a:ahLst/>
            <a:cxnLst/>
            <a:rect l="l" t="t" r="r" b="b"/>
            <a:pathLst>
              <a:path w="185927" h="0">
                <a:moveTo>
                  <a:pt x="0" y="0"/>
                </a:moveTo>
                <a:lnTo>
                  <a:pt x="185927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596766" y="2027681"/>
            <a:ext cx="2146935" cy="3130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𝐜�𝐬[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baseline="-27777" sz="2100" spc="0">
                <a:latin typeface="Cambria Math"/>
                <a:cs typeface="Cambria Math"/>
              </a:rPr>
              <a:t>�</a:t>
            </a:r>
            <a:r>
              <a:rPr dirty="0" smtClean="0" baseline="-27777" sz="2100" spc="7">
                <a:latin typeface="Cambria Math"/>
                <a:cs typeface="Cambria Math"/>
              </a:rPr>
              <a:t> </a:t>
            </a:r>
            <a:r>
              <a:rPr dirty="0" smtClean="0" sz="1400" spc="110">
                <a:latin typeface="Cambria Math"/>
                <a:cs typeface="Cambria Math"/>
              </a:rPr>
              <a:t>)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𝐜�𝐬𝜽]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𝐜�𝐬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baseline="-27777" sz="2100" spc="0">
                <a:latin typeface="Cambria Math"/>
                <a:cs typeface="Cambria Math"/>
              </a:rPr>
              <a:t>� </a:t>
            </a:r>
            <a:r>
              <a:rPr dirty="0" smtClean="0" sz="1400" spc="1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21963" y="1919477"/>
            <a:ext cx="211454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Cambria Math"/>
                <a:cs typeface="Cambria Math"/>
              </a:rPr>
              <a:t>𝜷�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44109" y="1919477"/>
            <a:ext cx="211454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Cambria Math"/>
                <a:cs typeface="Cambria Math"/>
              </a:rPr>
              <a:t>𝜷�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80940" y="2349245"/>
            <a:ext cx="41910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𝐬𝐢�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58053" y="2230373"/>
            <a:ext cx="882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]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96766" y="2215641"/>
            <a:ext cx="232537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173605" algn="l"/>
              </a:tabLst>
            </a:pP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4416" y="2513838"/>
            <a:ext cx="648716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 of 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516377" y="3084067"/>
            <a:ext cx="195376" cy="0"/>
          </a:xfrm>
          <a:custGeom>
            <a:avLst/>
            <a:gdLst/>
            <a:ahLst/>
            <a:cxnLst/>
            <a:rect l="l" t="t" r="r" b="b"/>
            <a:pathLst>
              <a:path w="195376" h="0">
                <a:moveTo>
                  <a:pt x="0" y="0"/>
                </a:moveTo>
                <a:lnTo>
                  <a:pt x="195376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771267" y="3084067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902004" y="2859277"/>
            <a:ext cx="2113915" cy="412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R="104775">
              <a:lnSpc>
                <a:spcPts val="1290"/>
              </a:lnSpc>
            </a:pPr>
            <a:r>
              <a:rPr dirty="0" smtClean="0" sz="1200">
                <a:latin typeface="Cambria Math"/>
                <a:cs typeface="Cambria Math"/>
              </a:rPr>
              <a:t>�� </a:t>
            </a:r>
            <a:r>
              <a:rPr dirty="0" smtClean="0" sz="1200" spc="50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�</a:t>
            </a:r>
            <a:r>
              <a:rPr dirty="0" smtClean="0" baseline="29411" sz="1275" spc="0">
                <a:latin typeface="Cambria Math"/>
                <a:cs typeface="Cambria Math"/>
              </a:rPr>
              <a:t>�</a:t>
            </a:r>
            <a:endParaRPr baseline="29411" sz="1275">
              <a:latin typeface="Cambria Math"/>
              <a:cs typeface="Cambria Math"/>
            </a:endParaRPr>
          </a:p>
          <a:p>
            <a:pPr marL="12700">
              <a:lnSpc>
                <a:spcPts val="1060"/>
              </a:lnSpc>
            </a:pPr>
            <a:r>
              <a:rPr dirty="0" smtClean="0" sz="1200" spc="-5">
                <a:latin typeface="Cambria Math"/>
                <a:cs typeface="Cambria Math"/>
              </a:rPr>
              <a:t>�</a:t>
            </a:r>
            <a:r>
              <a:rPr dirty="0" smtClean="0" baseline="-16339" sz="1275" spc="-7">
                <a:latin typeface="Cambria Math"/>
                <a:cs typeface="Cambria Math"/>
              </a:rPr>
              <a:t>��</a:t>
            </a:r>
            <a:r>
              <a:rPr dirty="0" smtClean="0" baseline="-16339" sz="1275" spc="0">
                <a:latin typeface="Cambria Math"/>
                <a:cs typeface="Cambria Math"/>
              </a:rPr>
              <a:t>� </a:t>
            </a:r>
            <a:r>
              <a:rPr dirty="0" smtClean="0" baseline="-16339" sz="1275" spc="15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=</a:t>
            </a:r>
            <a:r>
              <a:rPr dirty="0" smtClean="0" sz="1200" spc="60">
                <a:latin typeface="Cambria Math"/>
                <a:cs typeface="Cambria Math"/>
              </a:rPr>
              <a:t> </a:t>
            </a:r>
            <a:r>
              <a:rPr dirty="0" smtClean="0" sz="1200" spc="330">
                <a:latin typeface="Cambria Math"/>
                <a:cs typeface="Cambria Math"/>
              </a:rPr>
              <a:t>∬</a:t>
            </a:r>
            <a:r>
              <a:rPr dirty="0" smtClean="0" sz="1200" spc="-65">
                <a:latin typeface="Cambria Math"/>
                <a:cs typeface="Cambria Math"/>
              </a:rPr>
              <a:t> </a:t>
            </a:r>
            <a:r>
              <a:rPr dirty="0" smtClean="0" sz="1200" spc="-5">
                <a:latin typeface="Cambria Math"/>
                <a:cs typeface="Cambria Math"/>
              </a:rPr>
              <a:t>�</a:t>
            </a:r>
            <a:r>
              <a:rPr dirty="0" smtClean="0" sz="1200" spc="0">
                <a:latin typeface="Cambria Math"/>
                <a:cs typeface="Cambria Math"/>
              </a:rPr>
              <a:t>.</a:t>
            </a:r>
            <a:r>
              <a:rPr dirty="0" smtClean="0" sz="1200" spc="-55">
                <a:latin typeface="Cambria Math"/>
                <a:cs typeface="Cambria Math"/>
              </a:rPr>
              <a:t> </a:t>
            </a:r>
            <a:r>
              <a:rPr dirty="0" smtClean="0" sz="1200" spc="-5">
                <a:latin typeface="Cambria Math"/>
                <a:cs typeface="Cambria Math"/>
              </a:rPr>
              <a:t>�</a:t>
            </a:r>
            <a:r>
              <a:rPr dirty="0" smtClean="0" sz="1200" spc="0">
                <a:latin typeface="Cambria Math"/>
                <a:cs typeface="Cambria Math"/>
              </a:rPr>
              <a:t>�</a:t>
            </a:r>
            <a:r>
              <a:rPr dirty="0" smtClean="0" sz="1200" spc="65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=</a:t>
            </a:r>
            <a:r>
              <a:rPr dirty="0" smtClean="0" sz="1200" spc="60">
                <a:latin typeface="Cambria Math"/>
                <a:cs typeface="Cambria Math"/>
              </a:rPr>
              <a:t> </a:t>
            </a:r>
            <a:r>
              <a:rPr dirty="0" smtClean="0" sz="1200" spc="330">
                <a:latin typeface="Cambria Math"/>
                <a:cs typeface="Cambria Math"/>
              </a:rPr>
              <a:t>∬</a:t>
            </a:r>
            <a:r>
              <a:rPr dirty="0" smtClean="0" sz="1200" spc="-65">
                <a:latin typeface="Cambria Math"/>
                <a:cs typeface="Cambria Math"/>
              </a:rPr>
              <a:t> </a:t>
            </a:r>
            <a:r>
              <a:rPr dirty="0" smtClean="0" sz="1200" spc="-5">
                <a:latin typeface="Cambria Math"/>
                <a:cs typeface="Cambria Math"/>
              </a:rPr>
              <a:t>�</a:t>
            </a:r>
            <a:r>
              <a:rPr dirty="0" smtClean="0" baseline="-16339" sz="1275" spc="0">
                <a:latin typeface="Cambria Math"/>
                <a:cs typeface="Cambria Math"/>
              </a:rPr>
              <a:t>�</a:t>
            </a:r>
            <a:r>
              <a:rPr dirty="0" smtClean="0" baseline="-16339" sz="1275" spc="89">
                <a:latin typeface="Cambria Math"/>
                <a:cs typeface="Cambria Math"/>
              </a:rPr>
              <a:t> </a:t>
            </a:r>
            <a:r>
              <a:rPr dirty="0" smtClean="0" baseline="-37037" sz="1800" spc="7">
                <a:latin typeface="Cambria Math"/>
                <a:cs typeface="Cambria Math"/>
              </a:rPr>
              <a:t>�</a:t>
            </a:r>
            <a:r>
              <a:rPr dirty="0" smtClean="0" baseline="-37037" sz="1800" spc="0">
                <a:latin typeface="Cambria Math"/>
                <a:cs typeface="Cambria Math"/>
              </a:rPr>
              <a:t>𝝅�</a:t>
            </a:r>
            <a:r>
              <a:rPr dirty="0" smtClean="0" baseline="-29411" sz="1275" spc="0">
                <a:latin typeface="Cambria Math"/>
                <a:cs typeface="Cambria Math"/>
              </a:rPr>
              <a:t>�</a:t>
            </a:r>
            <a:r>
              <a:rPr dirty="0" smtClean="0" baseline="-29411" sz="1275" spc="82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[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400678" y="2908807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 h="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620133" y="2908807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 h="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3023742" y="2799841"/>
            <a:ext cx="1844675" cy="2705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Cambria Math"/>
                <a:cs typeface="Cambria Math"/>
              </a:rPr>
              <a:t>𝐜</a:t>
            </a:r>
            <a:r>
              <a:rPr dirty="0" smtClean="0" sz="1200" spc="-5">
                <a:latin typeface="Cambria Math"/>
                <a:cs typeface="Cambria Math"/>
              </a:rPr>
              <a:t>�</a:t>
            </a:r>
            <a:r>
              <a:rPr dirty="0" smtClean="0" sz="1200" spc="0">
                <a:latin typeface="Cambria Math"/>
                <a:cs typeface="Cambria Math"/>
              </a:rPr>
              <a:t>𝐬[</a:t>
            </a:r>
            <a:r>
              <a:rPr dirty="0" smtClean="0" sz="1200" spc="90">
                <a:latin typeface="Cambria Math"/>
                <a:cs typeface="Cambria Math"/>
              </a:rPr>
              <a:t>(</a:t>
            </a:r>
            <a:r>
              <a:rPr dirty="0" smtClean="0" sz="1200" spc="5">
                <a:latin typeface="Cambria Math"/>
                <a:cs typeface="Cambria Math"/>
              </a:rPr>
              <a:t> </a:t>
            </a:r>
            <a:r>
              <a:rPr dirty="0" smtClean="0" baseline="-27777" sz="1800" spc="0">
                <a:latin typeface="Cambria Math"/>
                <a:cs typeface="Cambria Math"/>
              </a:rPr>
              <a:t>�</a:t>
            </a:r>
            <a:r>
              <a:rPr dirty="0" smtClean="0" baseline="-27777" sz="1800" spc="15">
                <a:latin typeface="Cambria Math"/>
                <a:cs typeface="Cambria Math"/>
              </a:rPr>
              <a:t> </a:t>
            </a:r>
            <a:r>
              <a:rPr dirty="0" smtClean="0" sz="1200" spc="90">
                <a:latin typeface="Cambria Math"/>
                <a:cs typeface="Cambria Math"/>
              </a:rPr>
              <a:t>)</a:t>
            </a:r>
            <a:r>
              <a:rPr dirty="0" smtClean="0" sz="1200" spc="-65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𝐜</a:t>
            </a:r>
            <a:r>
              <a:rPr dirty="0" smtClean="0" sz="1200" spc="-5">
                <a:latin typeface="Cambria Math"/>
                <a:cs typeface="Cambria Math"/>
              </a:rPr>
              <a:t>�</a:t>
            </a:r>
            <a:r>
              <a:rPr dirty="0" smtClean="0" sz="1200" spc="0">
                <a:latin typeface="Cambria Math"/>
                <a:cs typeface="Cambria Math"/>
              </a:rPr>
              <a:t>𝐬𝜽] −</a:t>
            </a:r>
            <a:r>
              <a:rPr dirty="0" smtClean="0" sz="1200" spc="5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𝐜</a:t>
            </a:r>
            <a:r>
              <a:rPr dirty="0" smtClean="0" sz="1200" spc="-5">
                <a:latin typeface="Cambria Math"/>
                <a:cs typeface="Cambria Math"/>
              </a:rPr>
              <a:t>�</a:t>
            </a:r>
            <a:r>
              <a:rPr dirty="0" smtClean="0" sz="1200" spc="0">
                <a:latin typeface="Cambria Math"/>
                <a:cs typeface="Cambria Math"/>
              </a:rPr>
              <a:t>𝐬</a:t>
            </a:r>
            <a:r>
              <a:rPr dirty="0" smtClean="0" sz="1200" spc="90">
                <a:latin typeface="Cambria Math"/>
                <a:cs typeface="Cambria Math"/>
              </a:rPr>
              <a:t>(</a:t>
            </a:r>
            <a:r>
              <a:rPr dirty="0" smtClean="0" sz="1200" spc="-5">
                <a:latin typeface="Cambria Math"/>
                <a:cs typeface="Cambria Math"/>
              </a:rPr>
              <a:t> </a:t>
            </a:r>
            <a:r>
              <a:rPr dirty="0" smtClean="0" baseline="-27777" sz="1800" spc="0">
                <a:latin typeface="Cambria Math"/>
                <a:cs typeface="Cambria Math"/>
              </a:rPr>
              <a:t>�</a:t>
            </a:r>
            <a:r>
              <a:rPr dirty="0" smtClean="0" baseline="-27777" sz="1800" spc="15">
                <a:latin typeface="Cambria Math"/>
                <a:cs typeface="Cambria Math"/>
              </a:rPr>
              <a:t> </a:t>
            </a:r>
            <a:r>
              <a:rPr dirty="0" smtClean="0" sz="1200" spc="90">
                <a:latin typeface="Cambria Math"/>
                <a:cs typeface="Cambria Math"/>
              </a:rPr>
              <a:t>)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87978" y="2709926"/>
            <a:ext cx="1405890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231900" algn="l"/>
              </a:tabLst>
            </a:pPr>
            <a:r>
              <a:rPr dirty="0" smtClean="0" sz="1200">
                <a:latin typeface="Cambria Math"/>
                <a:cs typeface="Cambria Math"/>
              </a:rPr>
              <a:t>𝜷�	</a:t>
            </a:r>
            <a:r>
              <a:rPr dirty="0" smtClean="0" sz="1200">
                <a:latin typeface="Cambria Math"/>
                <a:cs typeface="Cambria Math"/>
              </a:rPr>
              <a:t>𝜷�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81171" y="3077209"/>
            <a:ext cx="363220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Cambria Math"/>
                <a:cs typeface="Cambria Math"/>
              </a:rPr>
              <a:t>𝐬𝐢�</a:t>
            </a:r>
            <a:r>
              <a:rPr dirty="0" smtClean="0" sz="1200" spc="-60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𝜽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75657" y="2975102"/>
            <a:ext cx="1552575" cy="216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Cambria Math"/>
                <a:cs typeface="Cambria Math"/>
              </a:rPr>
              <a:t>]  </a:t>
            </a:r>
            <a:r>
              <a:rPr dirty="0" smtClean="0" sz="1200" spc="-40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.</a:t>
            </a:r>
            <a:r>
              <a:rPr dirty="0" smtClean="0" sz="1200" spc="-70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(</a:t>
            </a:r>
            <a:r>
              <a:rPr dirty="0" smtClean="0" sz="1200" spc="5">
                <a:latin typeface="Cambria Math"/>
                <a:cs typeface="Cambria Math"/>
              </a:rPr>
              <a:t> </a:t>
            </a:r>
            <a:r>
              <a:rPr dirty="0" smtClean="0" sz="1200" spc="-5">
                <a:latin typeface="Cambria Math"/>
                <a:cs typeface="Cambria Math"/>
              </a:rPr>
              <a:t>�</a:t>
            </a:r>
            <a:r>
              <a:rPr dirty="0" smtClean="0" baseline="-16339" sz="1275" spc="0">
                <a:latin typeface="Cambria Math"/>
                <a:cs typeface="Cambria Math"/>
              </a:rPr>
              <a:t>� </a:t>
            </a:r>
            <a:r>
              <a:rPr dirty="0" smtClean="0" baseline="-16339" sz="1275" spc="-97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�  </a:t>
            </a:r>
            <a:r>
              <a:rPr dirty="0" smtClean="0" sz="1200" spc="-45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𝐬𝐢�</a:t>
            </a:r>
            <a:r>
              <a:rPr dirty="0" smtClean="0" sz="1200" spc="-60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𝜽)</a:t>
            </a:r>
            <a:r>
              <a:rPr dirty="0" smtClean="0" sz="1200" spc="5">
                <a:latin typeface="Cambria Math"/>
                <a:cs typeface="Cambria Math"/>
              </a:rPr>
              <a:t> </a:t>
            </a:r>
            <a:r>
              <a:rPr dirty="0" smtClean="0" sz="1200" spc="-5">
                <a:latin typeface="Cambria Math"/>
                <a:cs typeface="Cambria Math"/>
              </a:rPr>
              <a:t>��</a:t>
            </a:r>
            <a:r>
              <a:rPr dirty="0" smtClean="0" sz="1200" spc="-5">
                <a:latin typeface="Cambria Math"/>
                <a:cs typeface="Cambria Math"/>
              </a:rPr>
              <a:t>�</a:t>
            </a:r>
            <a:r>
              <a:rPr dirty="0" smtClean="0" sz="1200" spc="0">
                <a:latin typeface="Cambria Math"/>
                <a:cs typeface="Cambria Math"/>
              </a:rPr>
              <a:t>∅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023742" y="2963164"/>
            <a:ext cx="1995805" cy="141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864360" algn="l"/>
              </a:tabLst>
            </a:pPr>
            <a:r>
              <a:rPr dirty="0" smtClean="0" sz="850" u="sng">
                <a:latin typeface="Cambria Math"/>
                <a:cs typeface="Cambria Math"/>
              </a:rPr>
              <a:t> 	</a:t>
            </a:r>
            <a:r>
              <a:rPr dirty="0" smtClean="0" sz="850">
                <a:latin typeface="Cambria Math"/>
                <a:cs typeface="Cambria Math"/>
              </a:rPr>
              <a:t> �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453253" y="2963164"/>
            <a:ext cx="90170" cy="141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50">
                <a:latin typeface="Cambria Math"/>
                <a:cs typeface="Cambria Math"/>
              </a:rPr>
              <a:t>�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529841" y="3529202"/>
            <a:ext cx="22288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��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276601" y="3565778"/>
            <a:ext cx="55372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15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 </a:t>
            </a:r>
            <a:r>
              <a:rPr dirty="0" smtClean="0" baseline="11904" sz="2100" spc="-15">
                <a:latin typeface="Cambria Math"/>
                <a:cs typeface="Cambria Math"/>
              </a:rPr>
              <a:t>=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892679" y="3393185"/>
            <a:ext cx="39243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��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27777" sz="1500" spc="-15">
                <a:latin typeface="Cambria Math"/>
                <a:cs typeface="Cambria Math"/>
              </a:rPr>
              <a:t>�</a:t>
            </a:r>
            <a:endParaRPr baseline="27777" sz="1500">
              <a:latin typeface="Cambria Math"/>
              <a:cs typeface="Cambria Math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964307" y="3648075"/>
            <a:ext cx="25463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�𝝅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905379" y="3656710"/>
            <a:ext cx="373380" cy="0"/>
          </a:xfrm>
          <a:custGeom>
            <a:avLst/>
            <a:gdLst/>
            <a:ahLst/>
            <a:cxnLst/>
            <a:rect l="l" t="t" r="r" b="b"/>
            <a:pathLst>
              <a:path w="373379" h="0">
                <a:moveTo>
                  <a:pt x="0" y="0"/>
                </a:moveTo>
                <a:lnTo>
                  <a:pt x="37338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3334639" y="3376929"/>
            <a:ext cx="810895" cy="3765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55575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�𝝅</a:t>
            </a:r>
            <a:endParaRPr sz="1000">
              <a:latin typeface="Cambria Math"/>
              <a:cs typeface="Cambria Math"/>
            </a:endParaRPr>
          </a:p>
          <a:p>
            <a:pPr marL="12700">
              <a:lnSpc>
                <a:spcPts val="1680"/>
              </a:lnSpc>
              <a:tabLst>
                <a:tab pos="318770" algn="l"/>
              </a:tabLst>
            </a:pPr>
            <a:r>
              <a:rPr dirty="0" smtClean="0" sz="1400" spc="310">
                <a:latin typeface="Cambria Math"/>
                <a:cs typeface="Cambria Math"/>
              </a:rPr>
              <a:t>∫</a:t>
            </a:r>
            <a:r>
              <a:rPr dirty="0" smtClean="0" sz="1400" spc="310">
                <a:latin typeface="Cambria Math"/>
                <a:cs typeface="Cambria Math"/>
              </a:rPr>
              <a:t>	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∅  </a:t>
            </a:r>
            <a:r>
              <a:rPr dirty="0" smtClean="0" sz="1400" spc="-70">
                <a:latin typeface="Cambria Math"/>
                <a:cs typeface="Cambria Math"/>
              </a:rPr>
              <a:t> </a:t>
            </a:r>
            <a:r>
              <a:rPr dirty="0" smtClean="0" sz="1400" spc="310">
                <a:latin typeface="Cambria Math"/>
                <a:cs typeface="Cambria Math"/>
              </a:rPr>
              <a:t>∫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748148" y="3452113"/>
            <a:ext cx="185927" cy="0"/>
          </a:xfrm>
          <a:custGeom>
            <a:avLst/>
            <a:gdLst/>
            <a:ahLst/>
            <a:cxnLst/>
            <a:rect l="l" t="t" r="r" b="b"/>
            <a:pathLst>
              <a:path w="185927" h="0">
                <a:moveTo>
                  <a:pt x="0" y="0"/>
                </a:moveTo>
                <a:lnTo>
                  <a:pt x="185927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6170421" y="3452113"/>
            <a:ext cx="185927" cy="0"/>
          </a:xfrm>
          <a:custGeom>
            <a:avLst/>
            <a:gdLst/>
            <a:ahLst/>
            <a:cxnLst/>
            <a:rect l="l" t="t" r="r" b="b"/>
            <a:pathLst>
              <a:path w="185927" h="0">
                <a:moveTo>
                  <a:pt x="0" y="0"/>
                </a:moveTo>
                <a:lnTo>
                  <a:pt x="185927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4248277" y="3656710"/>
            <a:ext cx="2391409" cy="0"/>
          </a:xfrm>
          <a:custGeom>
            <a:avLst/>
            <a:gdLst/>
            <a:ahLst/>
            <a:cxnLst/>
            <a:rect l="l" t="t" r="r" b="b"/>
            <a:pathLst>
              <a:path w="2391409" h="0">
                <a:moveTo>
                  <a:pt x="0" y="0"/>
                </a:moveTo>
                <a:lnTo>
                  <a:pt x="2391409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3412363" y="3749166"/>
            <a:ext cx="74295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654050" algn="l"/>
              </a:tabLst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	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119498" y="3326129"/>
            <a:ext cx="2488565" cy="3130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𝝅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𝐜�𝐬[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baseline="-27777" sz="2100" spc="0">
                <a:latin typeface="Cambria Math"/>
                <a:cs typeface="Cambria Math"/>
              </a:rPr>
              <a:t>� </a:t>
            </a:r>
            <a:r>
              <a:rPr dirty="0" smtClean="0" sz="1400" spc="110">
                <a:latin typeface="Cambria Math"/>
                <a:cs typeface="Cambria Math"/>
              </a:rPr>
              <a:t>)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𝐜�𝐬𝜽] 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𝐜�𝐬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baseline="-27777" sz="2100" spc="0">
                <a:latin typeface="Cambria Math"/>
                <a:cs typeface="Cambria Math"/>
              </a:rPr>
              <a:t>� </a:t>
            </a:r>
            <a:r>
              <a:rPr dirty="0" smtClean="0" sz="1400" spc="110">
                <a:latin typeface="Cambria Math"/>
                <a:cs typeface="Cambria Math"/>
              </a:rPr>
              <a:t>)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30555" sz="1500" spc="-15">
                <a:latin typeface="Cambria Math"/>
                <a:cs typeface="Cambria Math"/>
              </a:rPr>
              <a:t>�</a:t>
            </a:r>
            <a:endParaRPr baseline="30555" sz="1500">
              <a:latin typeface="Cambria Math"/>
              <a:cs typeface="Cambria Math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735448" y="3217926"/>
            <a:ext cx="163385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434465" algn="l"/>
              </a:tabLst>
            </a:pPr>
            <a:r>
              <a:rPr dirty="0" smtClean="0" sz="1400" spc="-5">
                <a:latin typeface="Cambria Math"/>
                <a:cs typeface="Cambria Math"/>
              </a:rPr>
              <a:t>𝜷</a:t>
            </a:r>
            <a:r>
              <a:rPr dirty="0" smtClean="0" sz="1400" spc="0">
                <a:latin typeface="Cambria Math"/>
                <a:cs typeface="Cambria Math"/>
              </a:rPr>
              <a:t>�	</a:t>
            </a:r>
            <a:r>
              <a:rPr dirty="0" smtClean="0" sz="1400" spc="-5">
                <a:latin typeface="Cambria Math"/>
                <a:cs typeface="Cambria Math"/>
              </a:rPr>
              <a:t>𝜷�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235321" y="3648075"/>
            <a:ext cx="41910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𝐬𝐢�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697218" y="3529202"/>
            <a:ext cx="2508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Cambria Math"/>
                <a:cs typeface="Cambria Math"/>
              </a:rPr>
              <a:t>��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241550" y="4158614"/>
            <a:ext cx="119126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27777" sz="1500" spc="-15">
                <a:latin typeface="Cambria Math"/>
                <a:cs typeface="Cambria Math"/>
              </a:rPr>
              <a:t>�</a:t>
            </a:r>
            <a:r>
              <a:rPr dirty="0" smtClean="0" baseline="27777" sz="1500" spc="89">
                <a:latin typeface="Cambria Math"/>
                <a:cs typeface="Cambria Math"/>
              </a:rPr>
              <a:t> </a:t>
            </a:r>
            <a:r>
              <a:rPr dirty="0" smtClean="0" sz="1400" spc="310">
                <a:latin typeface="Cambria Math"/>
                <a:cs typeface="Cambria Math"/>
              </a:rPr>
              <a:t>∫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034663" y="4081906"/>
            <a:ext cx="186232" cy="0"/>
          </a:xfrm>
          <a:custGeom>
            <a:avLst/>
            <a:gdLst/>
            <a:ahLst/>
            <a:cxnLst/>
            <a:rect l="l" t="t" r="r" b="b"/>
            <a:pathLst>
              <a:path w="186232" h="0">
                <a:moveTo>
                  <a:pt x="0" y="0"/>
                </a:moveTo>
                <a:lnTo>
                  <a:pt x="186232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5456809" y="4081906"/>
            <a:ext cx="185927" cy="0"/>
          </a:xfrm>
          <a:custGeom>
            <a:avLst/>
            <a:gdLst/>
            <a:ahLst/>
            <a:cxnLst/>
            <a:rect l="l" t="t" r="r" b="b"/>
            <a:pathLst>
              <a:path w="185927" h="0">
                <a:moveTo>
                  <a:pt x="0" y="0"/>
                </a:moveTo>
                <a:lnTo>
                  <a:pt x="185927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3534790" y="4286122"/>
            <a:ext cx="2391791" cy="0"/>
          </a:xfrm>
          <a:custGeom>
            <a:avLst/>
            <a:gdLst/>
            <a:ahLst/>
            <a:cxnLst/>
            <a:rect l="l" t="t" r="r" b="b"/>
            <a:pathLst>
              <a:path w="2391791" h="0">
                <a:moveTo>
                  <a:pt x="0" y="0"/>
                </a:moveTo>
                <a:lnTo>
                  <a:pt x="2391791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3406266" y="3955922"/>
            <a:ext cx="2487930" cy="3130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969"/>
              </a:lnSpc>
            </a:pPr>
            <a:r>
              <a:rPr dirty="0" smtClean="0" sz="1000" spc="-10">
                <a:latin typeface="Cambria Math"/>
                <a:cs typeface="Cambria Math"/>
              </a:rPr>
              <a:t>𝝅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𝐜�𝐬[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baseline="33730" sz="2100" spc="-7">
                <a:latin typeface="Cambria Math"/>
                <a:cs typeface="Cambria Math"/>
              </a:rPr>
              <a:t>𝜷�</a:t>
            </a:r>
            <a:r>
              <a:rPr dirty="0" smtClean="0" sz="1400" spc="110">
                <a:latin typeface="Cambria Math"/>
                <a:cs typeface="Cambria Math"/>
              </a:rPr>
              <a:t>)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𝐜�𝐬𝜽]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𝐜�𝐬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baseline="33730" sz="2100" spc="-7">
                <a:latin typeface="Cambria Math"/>
                <a:cs typeface="Cambria Math"/>
              </a:rPr>
              <a:t>𝜷</a:t>
            </a:r>
            <a:r>
              <a:rPr dirty="0" smtClean="0" baseline="33730" sz="2100" spc="0">
                <a:latin typeface="Cambria Math"/>
                <a:cs typeface="Cambria Math"/>
              </a:rPr>
              <a:t>� </a:t>
            </a:r>
            <a:r>
              <a:rPr dirty="0" smtClean="0" baseline="33730" sz="2100" spc="112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30555" sz="1500" spc="-15">
                <a:latin typeface="Cambria Math"/>
                <a:cs typeface="Cambria Math"/>
              </a:rPr>
              <a:t>�</a:t>
            </a:r>
            <a:endParaRPr baseline="30555" sz="1500">
              <a:latin typeface="Cambria Math"/>
              <a:cs typeface="Cambria Math"/>
            </a:endParaRPr>
          </a:p>
          <a:p>
            <a:pPr algn="r" marR="163195">
              <a:lnSpc>
                <a:spcPts val="710"/>
              </a:lnSpc>
            </a:pPr>
            <a:r>
              <a:rPr dirty="0" smtClean="0" baseline="-27777" sz="2100">
                <a:latin typeface="Cambria Math"/>
                <a:cs typeface="Cambria Math"/>
              </a:rPr>
              <a:t>� </a:t>
            </a:r>
            <a:r>
              <a:rPr dirty="0" smtClean="0" sz="1400" spc="1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061586" y="4044314"/>
            <a:ext cx="1320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522089" y="4277486"/>
            <a:ext cx="41910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𝐬𝐢�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983985" y="4158614"/>
            <a:ext cx="2508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Cambria Math"/>
                <a:cs typeface="Cambria Math"/>
              </a:rPr>
              <a:t>��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340734" y="4378578"/>
            <a:ext cx="10160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15772" y="4493894"/>
            <a:ext cx="88265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or L=</a:t>
            </a:r>
            <a:r>
              <a:rPr dirty="0" smtClean="0" sz="1400" spc="-5" b="1">
                <a:latin typeface="Times New Roman"/>
                <a:cs typeface="Times New Roman"/>
              </a:rPr>
              <a:t>λ</a:t>
            </a:r>
            <a:r>
              <a:rPr dirty="0" smtClean="0" sz="1400" spc="-10" b="1">
                <a:latin typeface="Times New Roman"/>
                <a:cs typeface="Times New Roman"/>
              </a:rPr>
              <a:t>/</a:t>
            </a:r>
            <a:r>
              <a:rPr dirty="0" smtClean="0" sz="1400" spc="0" b="1">
                <a:latin typeface="Times New Roman"/>
                <a:cs typeface="Times New Roman"/>
              </a:rPr>
              <a:t>2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759966" y="4931282"/>
            <a:ext cx="118935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27777" sz="1500" spc="-15">
                <a:latin typeface="Cambria Math"/>
                <a:cs typeface="Cambria Math"/>
              </a:rPr>
              <a:t>�</a:t>
            </a:r>
            <a:r>
              <a:rPr dirty="0" smtClean="0" baseline="27777" sz="1500" spc="89">
                <a:latin typeface="Cambria Math"/>
                <a:cs typeface="Cambria Math"/>
              </a:rPr>
              <a:t> </a:t>
            </a:r>
            <a:r>
              <a:rPr dirty="0" smtClean="0" sz="1400" spc="310">
                <a:latin typeface="Cambria Math"/>
                <a:cs typeface="Cambria Math"/>
              </a:rPr>
              <a:t>∫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551554" y="4883530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 h="0">
                <a:moveTo>
                  <a:pt x="0" y="0"/>
                </a:moveTo>
                <a:lnTo>
                  <a:pt x="12192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3053207" y="5058790"/>
            <a:ext cx="2074418" cy="0"/>
          </a:xfrm>
          <a:custGeom>
            <a:avLst/>
            <a:gdLst/>
            <a:ahLst/>
            <a:cxnLst/>
            <a:rect l="l" t="t" r="r" b="b"/>
            <a:pathLst>
              <a:path w="2074418" h="0">
                <a:moveTo>
                  <a:pt x="0" y="0"/>
                </a:moveTo>
                <a:lnTo>
                  <a:pt x="207441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2923158" y="4757546"/>
            <a:ext cx="217297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3888" sz="1500" spc="-15">
                <a:latin typeface="Cambria Math"/>
                <a:cs typeface="Cambria Math"/>
              </a:rPr>
              <a:t>𝝅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𝐜�𝐬[</a:t>
            </a:r>
            <a:r>
              <a:rPr dirty="0" smtClean="0" sz="1400" spc="100">
                <a:latin typeface="Cambria Math"/>
                <a:cs typeface="Cambria Math"/>
              </a:rPr>
              <a:t>(</a:t>
            </a:r>
            <a:r>
              <a:rPr dirty="0" smtClean="0" sz="1400" spc="100">
                <a:latin typeface="Cambria Math"/>
                <a:cs typeface="Cambria Math"/>
              </a:rPr>
              <a:t>  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100">
                <a:latin typeface="Cambria Math"/>
                <a:cs typeface="Cambria Math"/>
              </a:rPr>
              <a:t>)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𝐜�𝐬𝜽]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𝐜�𝐬𝜽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30555" sz="1500" spc="-15">
                <a:latin typeface="Cambria Math"/>
                <a:cs typeface="Cambria Math"/>
              </a:rPr>
              <a:t>�</a:t>
            </a:r>
            <a:endParaRPr baseline="30555" sz="1500">
              <a:latin typeface="Cambria Math"/>
              <a:cs typeface="Cambria Math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38854" y="4650866"/>
            <a:ext cx="14795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𝝅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546475" y="4845938"/>
            <a:ext cx="1320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881754" y="5050154"/>
            <a:ext cx="41910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𝐬𝐢�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185028" y="4931282"/>
            <a:ext cx="106045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Cambria Math"/>
                <a:cs typeface="Cambria Math"/>
              </a:rPr>
              <a:t>��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��.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27777" sz="1500" spc="-15">
                <a:latin typeface="Cambria Math"/>
                <a:cs typeface="Cambria Math"/>
              </a:rPr>
              <a:t>�</a:t>
            </a:r>
            <a:endParaRPr baseline="27777" sz="1500">
              <a:latin typeface="Cambria Math"/>
              <a:cs typeface="Cambria Math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34416" y="5151246"/>
            <a:ext cx="3095625" cy="3378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R="683260">
              <a:lnSpc>
                <a:spcPts val="1175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  <a:p>
            <a:pPr marL="12700">
              <a:lnSpc>
                <a:spcPts val="1385"/>
              </a:lnSpc>
              <a:tabLst>
                <a:tab pos="379730" algn="l"/>
              </a:tabLst>
            </a:pPr>
            <a:r>
              <a:rPr dirty="0" smtClean="0" sz="1400" spc="5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-	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for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10">
                <a:latin typeface="Times New Roman"/>
                <a:cs typeface="Times New Roman"/>
              </a:rPr>
              <a:t>λ</a:t>
            </a:r>
            <a:r>
              <a:rPr dirty="0" smtClean="0" sz="1400" spc="-10">
                <a:latin typeface="Times New Roman"/>
                <a:cs typeface="Times New Roman"/>
              </a:rPr>
              <a:t>/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617217" y="571258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 h="0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 txBox="1"/>
          <p:nvPr/>
        </p:nvSpPr>
        <p:spPr>
          <a:xfrm>
            <a:off x="1026972" y="5585078"/>
            <a:ext cx="2147570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447800" algn="l"/>
              </a:tabLst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� </a:t>
            </a:r>
            <a:r>
              <a:rPr dirty="0" smtClean="0" baseline="-37698" sz="2100" spc="-12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��</a:t>
            </a:r>
            <a:r>
              <a:rPr dirty="0" smtClean="0" baseline="-16666" sz="1500" spc="67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|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|	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��.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 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0" name="object 9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604517" y="5449442"/>
            <a:ext cx="1320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331466" y="5570346"/>
            <a:ext cx="918844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829310" algn="l"/>
              </a:tabLst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	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082922" y="5585078"/>
            <a:ext cx="42481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951857" y="5585078"/>
            <a:ext cx="2040889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>
                <a:latin typeface="Cambria Math"/>
                <a:cs typeface="Cambria Math"/>
              </a:rPr>
              <a:t>�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 𝜴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Cambria Math"/>
                <a:cs typeface="Cambria Math"/>
              </a:rPr>
              <a:t>/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44500" y="5883528"/>
            <a:ext cx="6672580" cy="37865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69900" marR="258445" indent="-229235">
              <a:lnSpc>
                <a:spcPts val="1620"/>
              </a:lnSpc>
            </a:pP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ude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in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rea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𝑟𝑎�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λ/2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3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2190750">
              <a:lnSpc>
                <a:spcPts val="161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 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𝑿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 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��.</a:t>
            </a:r>
            <a:r>
              <a:rPr dirty="0" smtClean="0" sz="1400" spc="-9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�𝜴</a:t>
            </a:r>
            <a:endParaRPr sz="1400">
              <a:latin typeface="Cambria Math"/>
              <a:cs typeface="Cambria Math"/>
            </a:endParaRPr>
          </a:p>
          <a:p>
            <a:pPr algn="ctr" marL="469900" marR="4344670" indent="-367665">
              <a:lnSpc>
                <a:spcPts val="1850"/>
              </a:lnSpc>
              <a:buFont typeface="Times New Roman"/>
              <a:buAutoNum type="arabicPlain" startAt="3"/>
              <a:tabLst>
                <a:tab pos="367030" algn="l"/>
                <a:tab pos="469900" algn="l"/>
              </a:tabLst>
            </a:pPr>
            <a:r>
              <a:rPr dirty="0" smtClean="0" sz="1600" spc="-15" b="1" u="heavy">
                <a:latin typeface="Times New Roman"/>
                <a:cs typeface="Times New Roman"/>
              </a:rPr>
              <a:t>M</a:t>
            </a:r>
            <a:r>
              <a:rPr dirty="0" smtClean="0" sz="1600" spc="-10" b="1" u="heavy">
                <a:latin typeface="Times New Roman"/>
                <a:cs typeface="Times New Roman"/>
              </a:rPr>
              <a:t>o</a:t>
            </a:r>
            <a:r>
              <a:rPr dirty="0" smtClean="0" sz="1600" spc="-10" b="1" u="heavy">
                <a:latin typeface="Times New Roman"/>
                <a:cs typeface="Times New Roman"/>
              </a:rPr>
              <a:t>no</a:t>
            </a:r>
            <a:r>
              <a:rPr dirty="0" smtClean="0" sz="1600" spc="-10" b="1" u="heavy">
                <a:latin typeface="Times New Roman"/>
                <a:cs typeface="Times New Roman"/>
              </a:rPr>
              <a:t>po</a:t>
            </a:r>
            <a:r>
              <a:rPr dirty="0" smtClean="0" sz="1600" spc="-10" b="1" u="heavy">
                <a:latin typeface="Times New Roman"/>
                <a:cs typeface="Times New Roman"/>
              </a:rPr>
              <a:t>le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a</a:t>
            </a:r>
            <a:r>
              <a:rPr dirty="0" smtClean="0" sz="1600" spc="-10" b="1" u="heavy">
                <a:latin typeface="Times New Roman"/>
                <a:cs typeface="Times New Roman"/>
              </a:rPr>
              <a:t>ntenna:</a:t>
            </a:r>
            <a:r>
              <a:rPr dirty="0" smtClean="0" sz="1600" spc="-10" b="1" u="heavy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  <a:p>
            <a:pPr lvl="1" marL="469900" indent="-229235">
              <a:lnSpc>
                <a:spcPts val="1605"/>
              </a:lnSpc>
              <a:buFont typeface="Times New Roman"/>
              <a:buAutoNum type="alphaLcPeriod"/>
              <a:tabLst>
                <a:tab pos="469900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age th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5" b="1">
                <a:latin typeface="Times New Roman"/>
                <a:cs typeface="Times New Roman"/>
              </a:rPr>
              <a:t>: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12700" marR="19050">
              <a:lnSpc>
                <a:spcPts val="1620"/>
              </a:lnSpc>
              <a:spcBef>
                <a:spcPts val="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ze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near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(i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65"/>
              </a:lnSpc>
            </a:pPr>
            <a:r>
              <a:rPr dirty="0" smtClean="0" sz="1400">
                <a:latin typeface="Times New Roman"/>
                <a:cs typeface="Times New Roman"/>
              </a:rPr>
              <a:t>real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ut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nary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lvl="1" marL="469900" indent="-229235">
              <a:lnSpc>
                <a:spcPts val="1630"/>
              </a:lnSpc>
              <a:buFont typeface="Times New Roman"/>
              <a:buAutoNum type="alphaLcPeriod" startAt="2"/>
              <a:tabLst>
                <a:tab pos="469900" algn="l"/>
              </a:tabLst>
            </a:pP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no</a:t>
            </a:r>
            <a:r>
              <a:rPr dirty="0" smtClean="0" sz="1400" spc="-15" b="1" u="heavy">
                <a:latin typeface="Times New Roman"/>
                <a:cs typeface="Times New Roman"/>
              </a:rPr>
              <a:t>p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0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ten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5" b="1" u="heavy">
                <a:latin typeface="Times New Roman"/>
                <a:cs typeface="Times New Roman"/>
              </a:rPr>
              <a:t>: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283845" marR="12700">
              <a:lnSpc>
                <a:spcPts val="1620"/>
              </a:lnSpc>
              <a:spcBef>
                <a:spcPts val="10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hal</a:t>
            </a:r>
            <a:r>
              <a:rPr dirty="0" smtClean="0" sz="1400" spc="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ure.</a:t>
            </a:r>
            <a:endParaRPr sz="1400">
              <a:latin typeface="Times New Roman"/>
              <a:cs typeface="Times New Roman"/>
            </a:endParaRPr>
          </a:p>
          <a:p>
            <a:pPr marL="283845" marR="19050">
              <a:lnSpc>
                <a:spcPts val="1610"/>
              </a:lnSpc>
              <a:spcBef>
                <a:spcPts val="9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ole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g.</a:t>
            </a:r>
            <a:endParaRPr sz="1400">
              <a:latin typeface="Times New Roman"/>
              <a:cs typeface="Times New Roman"/>
            </a:endParaRPr>
          </a:p>
          <a:p>
            <a:pPr marL="469900" indent="-186690">
              <a:lnSpc>
                <a:spcPts val="1675"/>
              </a:lnSpc>
              <a:buFont typeface="Symbol"/>
              <a:buChar char=""/>
              <a:tabLst>
                <a:tab pos="4699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base</a:t>
            </a:r>
            <a:endParaRPr sz="1400">
              <a:latin typeface="Times New Roman"/>
              <a:cs typeface="Times New Roman"/>
            </a:endParaRPr>
          </a:p>
          <a:p>
            <a:pPr marL="283845" marR="13335">
              <a:lnSpc>
                <a:spcPts val="1620"/>
              </a:lnSpc>
              <a:spcBef>
                <a:spcPts val="12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 be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be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 marL="462280" indent="-229235">
              <a:lnSpc>
                <a:spcPts val="1660"/>
              </a:lnSpc>
              <a:buFont typeface="Symbol"/>
              <a:buChar char=""/>
              <a:tabLst>
                <a:tab pos="46228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3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10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4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3128" y="417067"/>
            <a:ext cx="166433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176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12700" marR="12700" indent="4445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She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53923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15772" y="1156462"/>
            <a:ext cx="6395720" cy="415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“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or,”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equival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100" y="8422385"/>
            <a:ext cx="5214620" cy="2559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5">
                <a:latin typeface="Times New Roman"/>
                <a:cs typeface="Times New Roman"/>
              </a:rPr>
              <a:t>1</a:t>
            </a:r>
            <a:r>
              <a:rPr dirty="0" smtClean="0" sz="1600" spc="-10">
                <a:latin typeface="Times New Roman"/>
                <a:cs typeface="Times New Roman"/>
              </a:rPr>
              <a:t>-</a:t>
            </a:r>
            <a:r>
              <a:rPr dirty="0" smtClean="0" sz="1600" spc="6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input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0">
                <a:latin typeface="Times New Roman"/>
                <a:cs typeface="Times New Roman"/>
              </a:rPr>
              <a:t>i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pedance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of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equivalent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ante</a:t>
            </a:r>
            <a:r>
              <a:rPr dirty="0" smtClean="0" sz="1600" spc="-5">
                <a:latin typeface="Times New Roman"/>
                <a:cs typeface="Times New Roman"/>
              </a:rPr>
              <a:t>n</a:t>
            </a:r>
            <a:r>
              <a:rPr dirty="0" smtClean="0" sz="1600" spc="-10">
                <a:latin typeface="Times New Roman"/>
                <a:cs typeface="Times New Roman"/>
              </a:rPr>
              <a:t>nas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is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given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b</a:t>
            </a:r>
            <a:r>
              <a:rPr dirty="0" smtClean="0" sz="1600" spc="20">
                <a:latin typeface="Times New Roman"/>
                <a:cs typeface="Times New Roman"/>
              </a:rPr>
              <a:t>y</a:t>
            </a:r>
            <a:r>
              <a:rPr dirty="0" smtClean="0" sz="1600" spc="-5">
                <a:latin typeface="Times New Roman"/>
                <a:cs typeface="Times New Roman"/>
              </a:rPr>
              <a:t>:-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1866" y="8836913"/>
            <a:ext cx="1290320" cy="3505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0416" sz="2400" spc="-22">
                <a:latin typeface="Cambria Math"/>
                <a:cs typeface="Cambria Math"/>
              </a:rPr>
              <a:t>(</a:t>
            </a:r>
            <a:r>
              <a:rPr dirty="0" smtClean="0" baseline="10416" sz="2400" spc="-97">
                <a:latin typeface="Cambria Math"/>
                <a:cs typeface="Cambria Math"/>
              </a:rPr>
              <a:t>�</a:t>
            </a:r>
            <a:r>
              <a:rPr dirty="0" smtClean="0" sz="1150" spc="0">
                <a:latin typeface="Cambria Math"/>
                <a:cs typeface="Cambria Math"/>
              </a:rPr>
              <a:t>𝑖</a:t>
            </a:r>
            <a:r>
              <a:rPr dirty="0" smtClean="0" sz="1150" spc="90">
                <a:latin typeface="Cambria Math"/>
                <a:cs typeface="Cambria Math"/>
              </a:rPr>
              <a:t>�</a:t>
            </a:r>
            <a:r>
              <a:rPr dirty="0" smtClean="0" baseline="10416" sz="2400" spc="-22">
                <a:latin typeface="Cambria Math"/>
                <a:cs typeface="Cambria Math"/>
              </a:rPr>
              <a:t>)</a:t>
            </a:r>
            <a:r>
              <a:rPr dirty="0" smtClean="0" sz="1150" spc="-5">
                <a:latin typeface="Cambria Math"/>
                <a:cs typeface="Cambria Math"/>
              </a:rPr>
              <a:t>�</a:t>
            </a:r>
            <a:r>
              <a:rPr dirty="0" smtClean="0" sz="1150" spc="0">
                <a:latin typeface="Cambria Math"/>
                <a:cs typeface="Cambria Math"/>
              </a:rPr>
              <a:t>𝑖</a:t>
            </a:r>
            <a:r>
              <a:rPr dirty="0" smtClean="0" sz="1150" spc="-5">
                <a:latin typeface="Cambria Math"/>
                <a:cs typeface="Cambria Math"/>
              </a:rPr>
              <a:t>�</a:t>
            </a:r>
            <a:r>
              <a:rPr dirty="0" smtClean="0" sz="1150" spc="0">
                <a:latin typeface="Cambria Math"/>
                <a:cs typeface="Cambria Math"/>
              </a:rPr>
              <a:t>��� </a:t>
            </a:r>
            <a:r>
              <a:rPr dirty="0" smtClean="0" sz="1150" spc="25">
                <a:latin typeface="Cambria Math"/>
                <a:cs typeface="Cambria Math"/>
              </a:rPr>
              <a:t> </a:t>
            </a:r>
            <a:r>
              <a:rPr dirty="0" smtClean="0" baseline="10416" sz="2400" spc="-22">
                <a:latin typeface="Cambria Math"/>
                <a:cs typeface="Cambria Math"/>
              </a:rPr>
              <a:t>=</a:t>
            </a:r>
            <a:r>
              <a:rPr dirty="0" smtClean="0" baseline="10416" sz="2400" spc="-22">
                <a:latin typeface="Cambria Math"/>
                <a:cs typeface="Cambria Math"/>
              </a:rPr>
              <a:t> </a:t>
            </a:r>
            <a:r>
              <a:rPr dirty="0" smtClean="0" baseline="10416" sz="2400" spc="-187">
                <a:latin typeface="Cambria Math"/>
                <a:cs typeface="Cambria Math"/>
              </a:rPr>
              <a:t> </a:t>
            </a:r>
            <a:r>
              <a:rPr dirty="0" smtClean="0" baseline="-26041" sz="2400" spc="-30">
                <a:latin typeface="Cambria Math"/>
                <a:cs typeface="Cambria Math"/>
              </a:rPr>
              <a:t>�</a:t>
            </a:r>
            <a:endParaRPr baseline="-26041" sz="24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05379" y="8941815"/>
            <a:ext cx="746759" cy="0"/>
          </a:xfrm>
          <a:custGeom>
            <a:avLst/>
            <a:gdLst/>
            <a:ahLst/>
            <a:cxnLst/>
            <a:rect l="l" t="t" r="r" b="b"/>
            <a:pathLst>
              <a:path w="746759" h="0">
                <a:moveTo>
                  <a:pt x="0" y="0"/>
                </a:moveTo>
                <a:lnTo>
                  <a:pt x="746759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892679" y="8678417"/>
            <a:ext cx="1979295" cy="2438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920"/>
              </a:lnSpc>
              <a:tabLst>
                <a:tab pos="1040765" algn="l"/>
              </a:tabLst>
            </a:pPr>
            <a:r>
              <a:rPr dirty="0" smtClean="0" baseline="10416" sz="2400" spc="-359">
                <a:latin typeface="Cambria Math"/>
                <a:cs typeface="Cambria Math"/>
              </a:rPr>
              <a:t>�</a:t>
            </a:r>
            <a:r>
              <a:rPr dirty="0" smtClean="0" sz="1150" spc="0">
                <a:latin typeface="Cambria Math"/>
                <a:cs typeface="Cambria Math"/>
              </a:rPr>
              <a:t>𝑖�</a:t>
            </a:r>
            <a:r>
              <a:rPr dirty="0" smtClean="0" sz="1150" spc="15">
                <a:latin typeface="Cambria Math"/>
                <a:cs typeface="Cambria Math"/>
              </a:rPr>
              <a:t> </a:t>
            </a:r>
            <a:r>
              <a:rPr dirty="0" smtClean="0" sz="1150" spc="-5">
                <a:latin typeface="Cambria Math"/>
                <a:cs typeface="Cambria Math"/>
              </a:rPr>
              <a:t>�</a:t>
            </a:r>
            <a:r>
              <a:rPr dirty="0" smtClean="0" sz="1150" spc="0">
                <a:latin typeface="Cambria Math"/>
                <a:cs typeface="Cambria Math"/>
              </a:rPr>
              <a:t>𝑖</a:t>
            </a:r>
            <a:r>
              <a:rPr dirty="0" smtClean="0" sz="1150" spc="-5">
                <a:latin typeface="Cambria Math"/>
                <a:cs typeface="Cambria Math"/>
              </a:rPr>
              <a:t>�</a:t>
            </a:r>
            <a:r>
              <a:rPr dirty="0" smtClean="0" sz="1150" spc="0">
                <a:latin typeface="Cambria Math"/>
                <a:cs typeface="Cambria Math"/>
              </a:rPr>
              <a:t>���	</a:t>
            </a:r>
            <a:r>
              <a:rPr dirty="0" smtClean="0" baseline="10416" sz="2400" spc="-15">
                <a:latin typeface="Cambria Math"/>
                <a:cs typeface="Cambria Math"/>
              </a:rPr>
              <a:t>2</a:t>
            </a:r>
            <a:r>
              <a:rPr dirty="0" smtClean="0" baseline="10416" sz="2400" spc="-359">
                <a:latin typeface="Cambria Math"/>
                <a:cs typeface="Cambria Math"/>
              </a:rPr>
              <a:t>�</a:t>
            </a:r>
            <a:r>
              <a:rPr dirty="0" smtClean="0" sz="1150" spc="0">
                <a:latin typeface="Cambria Math"/>
                <a:cs typeface="Cambria Math"/>
              </a:rPr>
              <a:t>�</a:t>
            </a:r>
            <a:r>
              <a:rPr dirty="0" smtClean="0" sz="1150" spc="5">
                <a:latin typeface="Cambria Math"/>
                <a:cs typeface="Cambria Math"/>
              </a:rPr>
              <a:t>�</a:t>
            </a:r>
            <a:r>
              <a:rPr dirty="0" smtClean="0" sz="1150" spc="-5">
                <a:latin typeface="Cambria Math"/>
                <a:cs typeface="Cambria Math"/>
              </a:rPr>
              <a:t>�</a:t>
            </a:r>
            <a:r>
              <a:rPr dirty="0" smtClean="0" sz="1150" spc="0">
                <a:latin typeface="Cambria Math"/>
                <a:cs typeface="Cambria Math"/>
              </a:rPr>
              <a:t>�</a:t>
            </a:r>
            <a:r>
              <a:rPr dirty="0" smtClean="0" sz="1150" spc="-5">
                <a:latin typeface="Cambria Math"/>
                <a:cs typeface="Cambria Math"/>
              </a:rPr>
              <a:t>�</a:t>
            </a:r>
            <a:r>
              <a:rPr dirty="0" smtClean="0" sz="1150" spc="-10">
                <a:latin typeface="Cambria Math"/>
                <a:cs typeface="Cambria Math"/>
              </a:rPr>
              <a:t>�</a:t>
            </a:r>
            <a:r>
              <a:rPr dirty="0" smtClean="0" sz="1150" spc="0">
                <a:latin typeface="Cambria Math"/>
                <a:cs typeface="Cambria Math"/>
              </a:rPr>
              <a:t>��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73451" y="9031223"/>
            <a:ext cx="1915160" cy="186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007744" algn="l"/>
              </a:tabLst>
            </a:pPr>
            <a:r>
              <a:rPr dirty="0" smtClean="0" sz="1150">
                <a:latin typeface="Cambria Math"/>
                <a:cs typeface="Cambria Math"/>
              </a:rPr>
              <a:t>𝑖�</a:t>
            </a:r>
            <a:r>
              <a:rPr dirty="0" smtClean="0" sz="1150" spc="30">
                <a:latin typeface="Cambria Math"/>
                <a:cs typeface="Cambria Math"/>
              </a:rPr>
              <a:t> </a:t>
            </a:r>
            <a:r>
              <a:rPr dirty="0" smtClean="0" sz="1150" spc="-5">
                <a:latin typeface="Cambria Math"/>
                <a:cs typeface="Cambria Math"/>
              </a:rPr>
              <a:t>�</a:t>
            </a:r>
            <a:r>
              <a:rPr dirty="0" smtClean="0" sz="1150" spc="0">
                <a:latin typeface="Cambria Math"/>
                <a:cs typeface="Cambria Math"/>
              </a:rPr>
              <a:t>𝑖</a:t>
            </a:r>
            <a:r>
              <a:rPr dirty="0" smtClean="0" sz="1150" spc="-5">
                <a:latin typeface="Cambria Math"/>
                <a:cs typeface="Cambria Math"/>
              </a:rPr>
              <a:t>�</a:t>
            </a:r>
            <a:r>
              <a:rPr dirty="0" smtClean="0" sz="1150" spc="0">
                <a:latin typeface="Cambria Math"/>
                <a:cs typeface="Cambria Math"/>
              </a:rPr>
              <a:t>���	</a:t>
            </a:r>
            <a:r>
              <a:rPr dirty="0" smtClean="0" sz="1150" spc="0">
                <a:latin typeface="Cambria Math"/>
                <a:cs typeface="Cambria Math"/>
              </a:rPr>
              <a:t>𝑖�</a:t>
            </a:r>
            <a:r>
              <a:rPr dirty="0" smtClean="0" sz="1150" spc="15">
                <a:latin typeface="Cambria Math"/>
                <a:cs typeface="Cambria Math"/>
              </a:rPr>
              <a:t> </a:t>
            </a:r>
            <a:r>
              <a:rPr dirty="0" smtClean="0" sz="1150" spc="0">
                <a:latin typeface="Cambria Math"/>
                <a:cs typeface="Cambria Math"/>
              </a:rPr>
              <a:t>�</a:t>
            </a:r>
            <a:r>
              <a:rPr dirty="0" smtClean="0" sz="1150" spc="5">
                <a:latin typeface="Cambria Math"/>
                <a:cs typeface="Cambria Math"/>
              </a:rPr>
              <a:t>�</a:t>
            </a:r>
            <a:r>
              <a:rPr dirty="0" smtClean="0" sz="1150" spc="-5">
                <a:latin typeface="Cambria Math"/>
                <a:cs typeface="Cambria Math"/>
              </a:rPr>
              <a:t>�</a:t>
            </a:r>
            <a:r>
              <a:rPr dirty="0" smtClean="0" sz="1150" spc="0">
                <a:latin typeface="Cambria Math"/>
                <a:cs typeface="Cambria Math"/>
              </a:rPr>
              <a:t>�</a:t>
            </a:r>
            <a:r>
              <a:rPr dirty="0" smtClean="0" sz="1150" spc="-5">
                <a:latin typeface="Cambria Math"/>
                <a:cs typeface="Cambria Math"/>
              </a:rPr>
              <a:t>�</a:t>
            </a:r>
            <a:r>
              <a:rPr dirty="0" smtClean="0" sz="1150" spc="-10">
                <a:latin typeface="Cambria Math"/>
                <a:cs typeface="Cambria Math"/>
              </a:rPr>
              <a:t>�</a:t>
            </a:r>
            <a:r>
              <a:rPr dirty="0" smtClean="0" sz="1150" spc="0">
                <a:latin typeface="Cambria Math"/>
                <a:cs typeface="Cambria Math"/>
              </a:rPr>
              <a:t>��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95827" y="8795765"/>
            <a:ext cx="311150" cy="3917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655"/>
              </a:lnSpc>
            </a:pPr>
            <a:r>
              <a:rPr dirty="0" smtClean="0" sz="1600" spc="-15">
                <a:latin typeface="Cambria Math"/>
                <a:cs typeface="Cambria Math"/>
              </a:rPr>
              <a:t>=</a:t>
            </a:r>
            <a:endParaRPr sz="1600">
              <a:latin typeface="Cambria Math"/>
              <a:cs typeface="Cambria Math"/>
            </a:endParaRPr>
          </a:p>
          <a:p>
            <a:pPr algn="r" marR="12700">
              <a:lnSpc>
                <a:spcPts val="1345"/>
              </a:lnSpc>
            </a:pPr>
            <a:r>
              <a:rPr dirty="0" smtClean="0" sz="1600" spc="-20">
                <a:latin typeface="Cambria Math"/>
                <a:cs typeface="Cambria Math"/>
              </a:rPr>
              <a:t>�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17315" y="8941815"/>
            <a:ext cx="971092" cy="0"/>
          </a:xfrm>
          <a:custGeom>
            <a:avLst/>
            <a:gdLst/>
            <a:ahLst/>
            <a:cxnLst/>
            <a:rect l="l" t="t" r="r" b="b"/>
            <a:pathLst>
              <a:path w="971092" h="0">
                <a:moveTo>
                  <a:pt x="0" y="0"/>
                </a:moveTo>
                <a:lnTo>
                  <a:pt x="971092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932045" y="8836913"/>
            <a:ext cx="1354455" cy="2438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920"/>
              </a:lnSpc>
            </a:pPr>
            <a:r>
              <a:rPr dirty="0" smtClean="0" baseline="10416" sz="2400" spc="-22">
                <a:latin typeface="Cambria Math"/>
                <a:cs typeface="Cambria Math"/>
              </a:rPr>
              <a:t>=</a:t>
            </a:r>
            <a:r>
              <a:rPr dirty="0" smtClean="0" baseline="10416" sz="2400" spc="127">
                <a:latin typeface="Cambria Math"/>
                <a:cs typeface="Cambria Math"/>
              </a:rPr>
              <a:t> </a:t>
            </a:r>
            <a:r>
              <a:rPr dirty="0" smtClean="0" baseline="10416" sz="2400" spc="-15">
                <a:latin typeface="Cambria Math"/>
                <a:cs typeface="Cambria Math"/>
              </a:rPr>
              <a:t>2</a:t>
            </a:r>
            <a:r>
              <a:rPr dirty="0" smtClean="0" baseline="10416" sz="2400" spc="-97">
                <a:latin typeface="Cambria Math"/>
                <a:cs typeface="Cambria Math"/>
              </a:rPr>
              <a:t>�</a:t>
            </a:r>
            <a:r>
              <a:rPr dirty="0" smtClean="0" sz="1150" spc="0">
                <a:latin typeface="Cambria Math"/>
                <a:cs typeface="Cambria Math"/>
              </a:rPr>
              <a:t>𝑖�</a:t>
            </a:r>
            <a:r>
              <a:rPr dirty="0" smtClean="0" sz="1150" spc="15">
                <a:latin typeface="Cambria Math"/>
                <a:cs typeface="Cambria Math"/>
              </a:rPr>
              <a:t> </a:t>
            </a:r>
            <a:r>
              <a:rPr dirty="0" smtClean="0" sz="1150" spc="0">
                <a:latin typeface="Cambria Math"/>
                <a:cs typeface="Cambria Math"/>
              </a:rPr>
              <a:t>�</a:t>
            </a:r>
            <a:r>
              <a:rPr dirty="0" smtClean="0" sz="1150" spc="5">
                <a:latin typeface="Cambria Math"/>
                <a:cs typeface="Cambria Math"/>
              </a:rPr>
              <a:t>�</a:t>
            </a:r>
            <a:r>
              <a:rPr dirty="0" smtClean="0" sz="1150" spc="-5">
                <a:latin typeface="Cambria Math"/>
                <a:cs typeface="Cambria Math"/>
              </a:rPr>
              <a:t>�</a:t>
            </a:r>
            <a:r>
              <a:rPr dirty="0" smtClean="0" sz="1150" spc="-10">
                <a:latin typeface="Cambria Math"/>
                <a:cs typeface="Cambria Math"/>
              </a:rPr>
              <a:t>�</a:t>
            </a:r>
            <a:r>
              <a:rPr dirty="0" smtClean="0" sz="1150" spc="-5">
                <a:latin typeface="Cambria Math"/>
                <a:cs typeface="Cambria Math"/>
              </a:rPr>
              <a:t>�</a:t>
            </a:r>
            <a:r>
              <a:rPr dirty="0" smtClean="0" sz="1150" spc="0">
                <a:latin typeface="Cambria Math"/>
                <a:cs typeface="Cambria Math"/>
              </a:rPr>
              <a:t>���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500" y="9197430"/>
            <a:ext cx="6675120" cy="7137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95900"/>
              </a:lnSpc>
            </a:pP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14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input</a:t>
            </a:r>
            <a:r>
              <a:rPr dirty="0" smtClean="0" sz="1600" spc="135">
                <a:latin typeface="Times New Roman"/>
                <a:cs typeface="Times New Roman"/>
              </a:rPr>
              <a:t> </a:t>
            </a:r>
            <a:r>
              <a:rPr dirty="0" smtClean="0" sz="1600" spc="5">
                <a:latin typeface="Times New Roman"/>
                <a:cs typeface="Times New Roman"/>
              </a:rPr>
              <a:t>i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ped</a:t>
            </a:r>
            <a:r>
              <a:rPr dirty="0" smtClean="0" sz="1600" spc="-5">
                <a:latin typeface="Times New Roman"/>
                <a:cs typeface="Times New Roman"/>
              </a:rPr>
              <a:t>a</a:t>
            </a:r>
            <a:r>
              <a:rPr dirty="0" smtClean="0" sz="1600" spc="-10">
                <a:latin typeface="Times New Roman"/>
                <a:cs typeface="Times New Roman"/>
              </a:rPr>
              <a:t>nce</a:t>
            </a:r>
            <a:r>
              <a:rPr dirty="0" smtClean="0" sz="1600" spc="13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of</a:t>
            </a:r>
            <a:r>
              <a:rPr dirty="0" smtClean="0" sz="1600" spc="14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160">
                <a:latin typeface="Times New Roman"/>
                <a:cs typeface="Times New Roman"/>
              </a:rPr>
              <a:t> </a:t>
            </a:r>
            <a:r>
              <a:rPr dirty="0" smtClean="0" sz="1600" spc="-50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onopole</a:t>
            </a:r>
            <a:r>
              <a:rPr dirty="0" smtClean="0" sz="1600" spc="13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is</a:t>
            </a:r>
            <a:r>
              <a:rPr dirty="0" smtClean="0" sz="1600" spc="14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exact</a:t>
            </a:r>
            <a:r>
              <a:rPr dirty="0" smtClean="0" sz="1600" spc="0">
                <a:latin typeface="Times New Roman"/>
                <a:cs typeface="Times New Roman"/>
              </a:rPr>
              <a:t>l</a:t>
            </a:r>
            <a:r>
              <a:rPr dirty="0" smtClean="0" sz="1600" spc="-10">
                <a:latin typeface="Times New Roman"/>
                <a:cs typeface="Times New Roman"/>
              </a:rPr>
              <a:t>y</a:t>
            </a:r>
            <a:r>
              <a:rPr dirty="0" smtClean="0" sz="1600" spc="14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on</a:t>
            </a:r>
            <a:r>
              <a:rPr dirty="0" smtClean="0" sz="1600" spc="35">
                <a:latin typeface="Times New Roman"/>
                <a:cs typeface="Times New Roman"/>
              </a:rPr>
              <a:t>e</a:t>
            </a:r>
            <a:r>
              <a:rPr dirty="0" smtClean="0" sz="1600" spc="-5">
                <a:latin typeface="Times New Roman"/>
                <a:cs typeface="Times New Roman"/>
              </a:rPr>
              <a:t>-</a:t>
            </a:r>
            <a:r>
              <a:rPr dirty="0" smtClean="0" sz="1600" spc="-10">
                <a:latin typeface="Times New Roman"/>
                <a:cs typeface="Times New Roman"/>
              </a:rPr>
              <a:t>half</a:t>
            </a:r>
            <a:r>
              <a:rPr dirty="0" smtClean="0" sz="1600" spc="14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that</a:t>
            </a:r>
            <a:r>
              <a:rPr dirty="0" smtClean="0" sz="1600" spc="13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of</a:t>
            </a:r>
            <a:r>
              <a:rPr dirty="0" smtClean="0" sz="1600" spc="14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15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e</a:t>
            </a:r>
            <a:r>
              <a:rPr dirty="0" smtClean="0" sz="1600" spc="5">
                <a:latin typeface="Times New Roman"/>
                <a:cs typeface="Times New Roman"/>
              </a:rPr>
              <a:t>q</a:t>
            </a:r>
            <a:r>
              <a:rPr dirty="0" smtClean="0" sz="1600" spc="-10">
                <a:latin typeface="Times New Roman"/>
                <a:cs typeface="Times New Roman"/>
              </a:rPr>
              <a:t>uivalent</a:t>
            </a:r>
            <a:r>
              <a:rPr dirty="0" smtClean="0" sz="1600" spc="-10">
                <a:latin typeface="Times New Roman"/>
                <a:cs typeface="Times New Roman"/>
              </a:rPr>
              <a:t> dipole.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8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Therefore,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8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we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95">
                <a:latin typeface="Times New Roman"/>
                <a:cs typeface="Times New Roman"/>
              </a:rPr>
              <a:t> 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5">
                <a:latin typeface="Times New Roman"/>
                <a:cs typeface="Times New Roman"/>
              </a:rPr>
              <a:t>a</a:t>
            </a:r>
            <a:r>
              <a:rPr dirty="0" smtClean="0" sz="1600" spc="-10">
                <a:latin typeface="Times New Roman"/>
                <a:cs typeface="Times New Roman"/>
              </a:rPr>
              <a:t>y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7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det</a:t>
            </a:r>
            <a:r>
              <a:rPr dirty="0" smtClean="0" sz="1600" spc="-5">
                <a:latin typeface="Times New Roman"/>
                <a:cs typeface="Times New Roman"/>
              </a:rPr>
              <a:t>e</a:t>
            </a:r>
            <a:r>
              <a:rPr dirty="0" smtClean="0" sz="1600" spc="-5">
                <a:latin typeface="Times New Roman"/>
                <a:cs typeface="Times New Roman"/>
              </a:rPr>
              <a:t>r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5">
                <a:latin typeface="Times New Roman"/>
                <a:cs typeface="Times New Roman"/>
              </a:rPr>
              <a:t>i</a:t>
            </a:r>
            <a:r>
              <a:rPr dirty="0" smtClean="0" sz="1600" spc="-10">
                <a:latin typeface="Times New Roman"/>
                <a:cs typeface="Times New Roman"/>
              </a:rPr>
              <a:t>ne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8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95">
                <a:latin typeface="Times New Roman"/>
                <a:cs typeface="Times New Roman"/>
              </a:rPr>
              <a:t> </a:t>
            </a:r>
            <a:r>
              <a:rPr dirty="0" smtClean="0" sz="1600" spc="-50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onopole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8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radiati</a:t>
            </a:r>
            <a:r>
              <a:rPr dirty="0" smtClean="0" sz="1600" spc="-5">
                <a:latin typeface="Times New Roman"/>
                <a:cs typeface="Times New Roman"/>
              </a:rPr>
              <a:t>o</a:t>
            </a:r>
            <a:r>
              <a:rPr dirty="0" smtClean="0" sz="1600" spc="-10">
                <a:latin typeface="Times New Roman"/>
                <a:cs typeface="Times New Roman"/>
              </a:rPr>
              <a:t>n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14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resist</a:t>
            </a:r>
            <a:r>
              <a:rPr dirty="0" smtClean="0" sz="1600" spc="0">
                <a:latin typeface="Times New Roman"/>
                <a:cs typeface="Times New Roman"/>
              </a:rPr>
              <a:t>a</a:t>
            </a:r>
            <a:r>
              <a:rPr dirty="0" smtClean="0" sz="1600" spc="-10">
                <a:latin typeface="Times New Roman"/>
                <a:cs typeface="Times New Roman"/>
              </a:rPr>
              <a:t>nce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85">
                <a:latin typeface="Times New Roman"/>
                <a:cs typeface="Times New Roman"/>
              </a:rPr>
              <a:t> </a:t>
            </a:r>
            <a:r>
              <a:rPr dirty="0" smtClean="0" sz="1600" spc="-5">
                <a:latin typeface="Times New Roman"/>
                <a:cs typeface="Times New Roman"/>
              </a:rPr>
              <a:t>f</a:t>
            </a:r>
            <a:r>
              <a:rPr dirty="0" smtClean="0" sz="1600" spc="0">
                <a:latin typeface="Times New Roman"/>
                <a:cs typeface="Times New Roman"/>
              </a:rPr>
              <a:t>o</a:t>
            </a:r>
            <a:r>
              <a:rPr dirty="0" smtClean="0" sz="1600" spc="-10">
                <a:latin typeface="Times New Roman"/>
                <a:cs typeface="Times New Roman"/>
              </a:rPr>
              <a:t>r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onopoles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of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dif</a:t>
            </a:r>
            <a:r>
              <a:rPr dirty="0" smtClean="0" sz="1600" spc="-5">
                <a:latin typeface="Times New Roman"/>
                <a:cs typeface="Times New Roman"/>
              </a:rPr>
              <a:t>f</a:t>
            </a:r>
            <a:r>
              <a:rPr dirty="0" smtClean="0" sz="1600" spc="-10">
                <a:latin typeface="Times New Roman"/>
                <a:cs typeface="Times New Roman"/>
              </a:rPr>
              <a:t>erent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len</a:t>
            </a:r>
            <a:r>
              <a:rPr dirty="0" smtClean="0" sz="1600" spc="-5">
                <a:latin typeface="Times New Roman"/>
                <a:cs typeface="Times New Roman"/>
              </a:rPr>
              <a:t>g</a:t>
            </a:r>
            <a:r>
              <a:rPr dirty="0" smtClean="0" sz="1600" spc="-10">
                <a:latin typeface="Times New Roman"/>
                <a:cs typeface="Times New Roman"/>
              </a:rPr>
              <a:t>ths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according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to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20">
                <a:latin typeface="Times New Roman"/>
                <a:cs typeface="Times New Roman"/>
              </a:rPr>
              <a:t>r</a:t>
            </a:r>
            <a:r>
              <a:rPr dirty="0" smtClean="0" sz="1600" spc="-10">
                <a:latin typeface="Times New Roman"/>
                <a:cs typeface="Times New Roman"/>
              </a:rPr>
              <a:t>es</a:t>
            </a:r>
            <a:r>
              <a:rPr dirty="0" smtClean="0" sz="1600" spc="-5">
                <a:latin typeface="Times New Roman"/>
                <a:cs typeface="Times New Roman"/>
              </a:rPr>
              <a:t>u</a:t>
            </a:r>
            <a:r>
              <a:rPr dirty="0" smtClean="0" sz="1600" spc="-5">
                <a:latin typeface="Times New Roman"/>
                <a:cs typeface="Times New Roman"/>
              </a:rPr>
              <a:t>lts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of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the</a:t>
            </a:r>
            <a:r>
              <a:rPr dirty="0" smtClean="0" sz="1600" spc="3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equivalent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d</a:t>
            </a:r>
            <a:r>
              <a:rPr dirty="0" smtClean="0" sz="1600" spc="-15">
                <a:latin typeface="Times New Roman"/>
                <a:cs typeface="Times New Roman"/>
              </a:rPr>
              <a:t>i</a:t>
            </a:r>
            <a:r>
              <a:rPr dirty="0" smtClean="0" sz="1600" spc="-10">
                <a:latin typeface="Times New Roman"/>
                <a:cs typeface="Times New Roman"/>
              </a:rPr>
              <a:t>pole.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200" y="6321576"/>
            <a:ext cx="3350198" cy="1943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57200" y="1749551"/>
            <a:ext cx="3581400" cy="457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880103" y="1834895"/>
            <a:ext cx="3564636" cy="5457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3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10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4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3128" y="417067"/>
            <a:ext cx="166433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176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12700" marR="12700" indent="4445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She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53923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73100" y="4172330"/>
            <a:ext cx="528891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only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sa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56561" y="4669154"/>
            <a:ext cx="996950" cy="2857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-19841" sz="2100" spc="0">
                <a:latin typeface="Cambria Math"/>
                <a:cs typeface="Cambria Math"/>
              </a:rPr>
              <a:t>�</a:t>
            </a:r>
            <a:endParaRPr baseline="-19841" sz="21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29254" y="4533518"/>
            <a:ext cx="64833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𝑷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33751" y="4962778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 h="0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833751" y="4760086"/>
            <a:ext cx="847344" cy="0"/>
          </a:xfrm>
          <a:custGeom>
            <a:avLst/>
            <a:gdLst/>
            <a:ahLst/>
            <a:cxnLst/>
            <a:rect l="l" t="t" r="r" b="b"/>
            <a:pathLst>
              <a:path w="847344" h="0">
                <a:moveTo>
                  <a:pt x="0" y="0"/>
                </a:moveTo>
                <a:lnTo>
                  <a:pt x="847344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821051" y="4871846"/>
            <a:ext cx="2041525" cy="2781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091565" algn="l"/>
              </a:tabLst>
            </a:pPr>
            <a:r>
              <a:rPr dirty="0" smtClean="0" baseline="-15873" sz="2100">
                <a:latin typeface="Cambria Math"/>
                <a:cs typeface="Cambria Math"/>
              </a:rPr>
              <a:t>�</a:t>
            </a:r>
            <a:r>
              <a:rPr dirty="0" smtClean="0" baseline="-15873" sz="2100" spc="-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|</a:t>
            </a: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50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|</a:t>
            </a:r>
            <a:r>
              <a:rPr dirty="0" smtClean="0" baseline="38888" sz="1500" spc="-15">
                <a:latin typeface="Cambria Math"/>
                <a:cs typeface="Cambria Math"/>
              </a:rPr>
              <a:t>�</a:t>
            </a:r>
            <a:r>
              <a:rPr dirty="0" smtClean="0" baseline="38888" sz="1500" spc="-15">
                <a:latin typeface="Cambria Math"/>
                <a:cs typeface="Cambria Math"/>
              </a:rPr>
              <a:t>	</a:t>
            </a:r>
            <a:r>
              <a:rPr dirty="0" smtClean="0" baseline="-15873" sz="2100" spc="-15">
                <a:latin typeface="Cambria Math"/>
                <a:cs typeface="Cambria Math"/>
              </a:rPr>
              <a:t>�</a:t>
            </a:r>
            <a:r>
              <a:rPr dirty="0" smtClean="0" baseline="-15873" sz="2100" spc="-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|</a:t>
            </a:r>
            <a:r>
              <a:rPr dirty="0" smtClean="0" baseline="11904" sz="2100" spc="-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50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|</a:t>
            </a:r>
            <a:r>
              <a:rPr dirty="0" smtClean="0" baseline="38888" sz="1500" spc="-15">
                <a:latin typeface="Cambria Math"/>
                <a:cs typeface="Cambria Math"/>
              </a:rPr>
              <a:t>�</a:t>
            </a:r>
            <a:endParaRPr baseline="38888" sz="15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18686" y="4632578"/>
            <a:ext cx="313690" cy="321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-29761" sz="2100" spc="0">
                <a:latin typeface="Cambria Math"/>
                <a:cs typeface="Cambria Math"/>
              </a:rPr>
              <a:t>�</a:t>
            </a:r>
            <a:endParaRPr baseline="-29761" sz="21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12234" y="4358258"/>
            <a:ext cx="1320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24934" y="4590922"/>
            <a:ext cx="106679" cy="0"/>
          </a:xfrm>
          <a:custGeom>
            <a:avLst/>
            <a:gdLst/>
            <a:ahLst/>
            <a:cxnLst/>
            <a:rect l="l" t="t" r="r" b="b"/>
            <a:pathLst>
              <a:path w="106679" h="0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912742" y="4962778"/>
            <a:ext cx="106679" cy="0"/>
          </a:xfrm>
          <a:custGeom>
            <a:avLst/>
            <a:gdLst/>
            <a:ahLst/>
            <a:cxnLst/>
            <a:rect l="l" t="t" r="r" b="b"/>
            <a:pathLst>
              <a:path w="106679" h="0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912742" y="4760086"/>
            <a:ext cx="943660" cy="0"/>
          </a:xfrm>
          <a:custGeom>
            <a:avLst/>
            <a:gdLst/>
            <a:ahLst/>
            <a:cxnLst/>
            <a:rect l="l" t="t" r="r" b="b"/>
            <a:pathLst>
              <a:path w="943660" h="0">
                <a:moveTo>
                  <a:pt x="0" y="0"/>
                </a:moveTo>
                <a:lnTo>
                  <a:pt x="94366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912234" y="4499990"/>
            <a:ext cx="1295400" cy="2781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175385" algn="l"/>
              </a:tabLst>
            </a:pPr>
            <a:r>
              <a:rPr dirty="0" smtClean="0" baseline="-15873" sz="2100">
                <a:latin typeface="Cambria Math"/>
                <a:cs typeface="Cambria Math"/>
              </a:rPr>
              <a:t>�</a:t>
            </a:r>
            <a:r>
              <a:rPr dirty="0" smtClean="0" baseline="-15873" sz="2100" spc="-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𝑷</a:t>
            </a:r>
            <a:r>
              <a:rPr dirty="0" smtClean="0" sz="1000" spc="-5">
                <a:latin typeface="Cambria Math"/>
                <a:cs typeface="Cambria Math"/>
              </a:rPr>
              <a:t>��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5">
                <a:latin typeface="Cambria Math"/>
                <a:cs typeface="Cambria Math"/>
              </a:rPr>
              <a:t> 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r>
              <a:rPr dirty="0" smtClean="0" sz="1000" spc="-10">
                <a:latin typeface="Cambria Math"/>
                <a:cs typeface="Cambria Math"/>
              </a:rPr>
              <a:t>	</a:t>
            </a:r>
            <a:r>
              <a:rPr dirty="0" smtClean="0" sz="1400" spc="-10" u="heavy">
                <a:latin typeface="Cambria Math"/>
                <a:cs typeface="Cambria Math"/>
              </a:rPr>
              <a:t> </a:t>
            </a:r>
            <a:r>
              <a:rPr dirty="0" smtClean="0" sz="1400" spc="-10" u="heavy">
                <a:latin typeface="Cambria Math"/>
                <a:cs typeface="Cambria Math"/>
              </a:rPr>
              <a:t>�</a:t>
            </a:r>
            <a:r>
              <a:rPr dirty="0" smtClean="0" sz="1400" spc="-10" u="heavy">
                <a:latin typeface="Cambria Math"/>
                <a:cs typeface="Cambria Math"/>
              </a:rPr>
              <a:t> 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93945" y="4669154"/>
            <a:ext cx="1160145" cy="306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-25793" sz="2100" spc="0">
                <a:latin typeface="Cambria Math"/>
                <a:cs typeface="Cambria Math"/>
              </a:rPr>
              <a:t>� </a:t>
            </a:r>
            <a:r>
              <a:rPr dirty="0" smtClean="0" baseline="-25793" sz="2100" spc="-120">
                <a:latin typeface="Cambria Math"/>
                <a:cs typeface="Cambria Math"/>
              </a:rPr>
              <a:t> </a:t>
            </a:r>
            <a:r>
              <a:rPr dirty="0" smtClean="0" baseline="11904" sz="2100" spc="7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3100" y="9181338"/>
            <a:ext cx="6444615" cy="619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9235">
              <a:lnSpc>
                <a:spcPts val="1610"/>
              </a:lnSpc>
            </a:pPr>
            <a:r>
              <a:rPr dirty="0" smtClean="0" sz="1100">
                <a:latin typeface="Times New Roman"/>
                <a:cs typeface="Times New Roman"/>
              </a:rPr>
              <a:t>3-  </a:t>
            </a:r>
            <a:r>
              <a:rPr dirty="0" smtClean="0" sz="11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ole.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ole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iel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7200" y="1158239"/>
            <a:ext cx="5323332" cy="3019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914400" y="5102351"/>
            <a:ext cx="5097780" cy="4079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3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10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4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3128" y="417067"/>
            <a:ext cx="166433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176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12700" marR="12700" indent="4445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She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53923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73100" y="7667625"/>
            <a:ext cx="6445250" cy="2093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indent="-229235">
              <a:lnSpc>
                <a:spcPct val="100000"/>
              </a:lnSpc>
              <a:buFont typeface="Times New Roman"/>
              <a:buAutoNum type="arabicPlain" startAt="4"/>
              <a:tabLst>
                <a:tab pos="241300" algn="l"/>
              </a:tabLst>
            </a:pPr>
            <a:r>
              <a:rPr dirty="0" smtClean="0" sz="1600" spc="-10" b="1" u="heavy">
                <a:latin typeface="Times New Roman"/>
                <a:cs typeface="Times New Roman"/>
              </a:rPr>
              <a:t> </a:t>
            </a:r>
            <a:r>
              <a:rPr dirty="0" smtClean="0" sz="1600" spc="0" b="1" u="heavy">
                <a:latin typeface="Times New Roman"/>
                <a:cs typeface="Times New Roman"/>
              </a:rPr>
              <a:t>S</a:t>
            </a:r>
            <a:r>
              <a:rPr dirty="0" smtClean="0" sz="1600" spc="-40" b="1" u="heavy">
                <a:latin typeface="Times New Roman"/>
                <a:cs typeface="Times New Roman"/>
              </a:rPr>
              <a:t>m</a:t>
            </a:r>
            <a:r>
              <a:rPr dirty="0" smtClean="0" sz="1600" spc="-10" b="1" u="heavy">
                <a:latin typeface="Times New Roman"/>
                <a:cs typeface="Times New Roman"/>
              </a:rPr>
              <a:t>a</a:t>
            </a:r>
            <a:r>
              <a:rPr dirty="0" smtClean="0" sz="1600" spc="-5" b="1" u="heavy">
                <a:latin typeface="Times New Roman"/>
                <a:cs typeface="Times New Roman"/>
              </a:rPr>
              <a:t>ll</a:t>
            </a:r>
            <a:r>
              <a:rPr dirty="0" smtClean="0" sz="1600" spc="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lo</a:t>
            </a:r>
            <a:r>
              <a:rPr dirty="0" smtClean="0" sz="1600" spc="-5" b="1" u="heavy">
                <a:latin typeface="Times New Roman"/>
                <a:cs typeface="Times New Roman"/>
              </a:rPr>
              <a:t>o</a:t>
            </a:r>
            <a:r>
              <a:rPr dirty="0" smtClean="0" sz="1600" spc="-10" b="1" u="heavy">
                <a:latin typeface="Times New Roman"/>
                <a:cs typeface="Times New Roman"/>
              </a:rPr>
              <a:t>p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ante</a:t>
            </a:r>
            <a:r>
              <a:rPr dirty="0" smtClean="0" sz="1600" spc="0" b="1" u="heavy">
                <a:latin typeface="Times New Roman"/>
                <a:cs typeface="Times New Roman"/>
              </a:rPr>
              <a:t>n</a:t>
            </a:r>
            <a:r>
              <a:rPr dirty="0" smtClean="0" sz="1600" spc="-10" b="1" u="heavy">
                <a:latin typeface="Times New Roman"/>
                <a:cs typeface="Times New Roman"/>
              </a:rPr>
              <a:t>na</a:t>
            </a:r>
            <a:r>
              <a:rPr dirty="0" smtClean="0" sz="1600" spc="-5" b="1" u="heavy">
                <a:latin typeface="Times New Roman"/>
                <a:cs typeface="Times New Roman"/>
              </a:rPr>
              <a:t>:</a:t>
            </a:r>
            <a:r>
              <a:rPr dirty="0" smtClean="0" sz="1600" spc="-10" b="1" u="heavy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  <a:p>
            <a:pPr marL="241300" marR="19050">
              <a:lnSpc>
                <a:spcPts val="1610"/>
              </a:lnSpc>
              <a:spcBef>
                <a:spcPts val="2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rac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they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 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1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lvl="1" marL="698500" marR="18415" indent="-228600">
              <a:lnSpc>
                <a:spcPts val="1610"/>
              </a:lnSpc>
              <a:buFont typeface="Wingdings"/>
              <a:buChar char=""/>
              <a:tabLst>
                <a:tab pos="698500" algn="l"/>
              </a:tabLst>
            </a:pP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plo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low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up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lvl="1" marL="698500" marR="13335" indent="-228600">
              <a:lnSpc>
                <a:spcPts val="1610"/>
              </a:lnSpc>
              <a:buFont typeface="Wingdings"/>
              <a:buChar char=""/>
              <a:tabLst>
                <a:tab pos="6985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-15">
                <a:latin typeface="Times New Roman"/>
                <a:cs typeface="Times New Roman"/>
              </a:rPr>
              <a:t>=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r.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.s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ill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endParaRPr sz="1400">
              <a:latin typeface="Times New Roman"/>
              <a:cs typeface="Times New Roman"/>
            </a:endParaRPr>
          </a:p>
          <a:p>
            <a:pPr lvl="1" marL="698500" indent="-228600">
              <a:lnSpc>
                <a:spcPts val="1565"/>
              </a:lnSpc>
              <a:buFont typeface="Wingdings"/>
              <a:buChar char=""/>
              <a:tabLst>
                <a:tab pos="6985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sh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lar,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ellip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etc.)</a:t>
            </a:r>
            <a:endParaRPr sz="1400">
              <a:latin typeface="Times New Roman"/>
              <a:cs typeface="Times New Roman"/>
            </a:endParaRPr>
          </a:p>
          <a:p>
            <a:pPr lvl="1" marL="698500" marR="12700" indent="-228600">
              <a:lnSpc>
                <a:spcPts val="1610"/>
              </a:lnSpc>
              <a:spcBef>
                <a:spcPts val="50"/>
              </a:spcBef>
              <a:buFont typeface="Wingdings"/>
              <a:buChar char=""/>
              <a:tabLst>
                <a:tab pos="6985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rea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1158239"/>
            <a:ext cx="6752843" cy="3781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" y="5125211"/>
            <a:ext cx="4675632" cy="2371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3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10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4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3128" y="417067"/>
            <a:ext cx="166433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176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12700" marR="12700" indent="4445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She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53923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808345" y="1856994"/>
            <a:ext cx="1271270" cy="4724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839"/>
              </a:lnSpc>
            </a:pPr>
            <a:r>
              <a:rPr dirty="0" smtClean="0" sz="1600" spc="-10">
                <a:latin typeface="Times New Roman"/>
                <a:cs typeface="Times New Roman"/>
              </a:rPr>
              <a:t>Ve</a:t>
            </a:r>
            <a:r>
              <a:rPr dirty="0" smtClean="0" sz="1600" spc="-5">
                <a:latin typeface="Times New Roman"/>
                <a:cs typeface="Times New Roman"/>
              </a:rPr>
              <a:t>r</a:t>
            </a:r>
            <a:r>
              <a:rPr dirty="0" smtClean="0" sz="1600" spc="-10">
                <a:latin typeface="Times New Roman"/>
                <a:cs typeface="Times New Roman"/>
              </a:rPr>
              <a:t>y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10">
                <a:latin typeface="Times New Roman"/>
                <a:cs typeface="Times New Roman"/>
              </a:rPr>
              <a:t>i</a:t>
            </a:r>
            <a:r>
              <a:rPr dirty="0" smtClean="0" sz="1600" spc="-50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por</a:t>
            </a:r>
            <a:r>
              <a:rPr dirty="0" smtClean="0" sz="1600" spc="0">
                <a:latin typeface="Times New Roman"/>
                <a:cs typeface="Times New Roman"/>
              </a:rPr>
              <a:t>t</a:t>
            </a:r>
            <a:r>
              <a:rPr dirty="0" smtClean="0" sz="1600" spc="-10">
                <a:latin typeface="Times New Roman"/>
                <a:cs typeface="Times New Roman"/>
              </a:rPr>
              <a:t>ant</a:t>
            </a:r>
            <a:r>
              <a:rPr dirty="0" smtClean="0" sz="1600" spc="-10">
                <a:latin typeface="Times New Roman"/>
                <a:cs typeface="Times New Roman"/>
              </a:rPr>
              <a:t> note.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4175469"/>
            <a:ext cx="6673215" cy="1078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2099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op,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x-y</a:t>
            </a:r>
            <a:r>
              <a:rPr dirty="0" smtClean="0" sz="1400" spc="-6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of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11904" sz="2100" spc="0">
                <a:latin typeface="Cambria Math"/>
                <a:cs typeface="Cambria Math"/>
              </a:rPr>
              <a:t>̅</a:t>
            </a:r>
            <a:r>
              <a:rPr dirty="0" smtClean="0" baseline="11904" sz="2100" spc="14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.</a:t>
            </a:r>
            <a:endParaRPr sz="1400">
              <a:latin typeface="Cambria Math"/>
              <a:cs typeface="Cambria Math"/>
            </a:endParaRPr>
          </a:p>
          <a:p>
            <a:pPr algn="just" marL="12700" marR="12700">
              <a:lnSpc>
                <a:spcPts val="1610"/>
              </a:lnSpc>
              <a:spcBef>
                <a:spcPts val="18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uare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vie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carr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far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 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">
                <a:latin typeface="Times New Roman"/>
                <a:cs typeface="Times New Roman"/>
              </a:rPr>
              <a:t>l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6689623"/>
            <a:ext cx="6674484" cy="16833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96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tic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al,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assu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that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5" i="1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Arial"/>
                <a:cs typeface="Arial"/>
              </a:rPr>
              <a:t>≈</a:t>
            </a:r>
            <a:r>
              <a:rPr dirty="0" smtClean="0" sz="1400" spc="-20">
                <a:latin typeface="Arial"/>
                <a:cs typeface="Arial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5" i="1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Arial"/>
                <a:cs typeface="Arial"/>
              </a:rPr>
              <a:t>≈</a:t>
            </a:r>
            <a:r>
              <a:rPr dirty="0" smtClean="0" sz="1400" spc="-20">
                <a:latin typeface="Arial"/>
                <a:cs typeface="Arial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5" i="1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Arial"/>
                <a:cs typeface="Arial"/>
              </a:rPr>
              <a:t>≈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-20" i="1">
                <a:latin typeface="Times New Roman"/>
                <a:cs typeface="Times New Roman"/>
              </a:rPr>
              <a:t>R</a:t>
            </a:r>
            <a:r>
              <a:rPr dirty="0" smtClean="0" sz="1400" spc="5" i="1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Arial"/>
                <a:cs typeface="Arial"/>
              </a:rPr>
              <a:t>≈</a:t>
            </a:r>
            <a:r>
              <a:rPr dirty="0" smtClean="0" sz="1400" spc="-20">
                <a:latin typeface="Arial"/>
                <a:cs typeface="Arial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nit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tic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z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ole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2058035">
              <a:lnSpc>
                <a:spcPct val="100000"/>
              </a:lnSpc>
              <a:tabLst>
                <a:tab pos="2753360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	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0">
                <a:latin typeface="Cambria Math"/>
                <a:cs typeface="Cambria Math"/>
              </a:rPr>
              <a:t>𝛽</a:t>
            </a:r>
            <a:endParaRPr sz="1400">
              <a:latin typeface="Cambria Math"/>
              <a:cs typeface="Cambria Math"/>
            </a:endParaRPr>
          </a:p>
          <a:p>
            <a:pPr marL="12700" marR="184785">
              <a:lnSpc>
                <a:spcPts val="1620"/>
              </a:lnSpc>
              <a:spcBef>
                <a:spcPts val="3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 fi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tic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due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our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9669983"/>
            <a:ext cx="391858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y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37688" y="5248670"/>
            <a:ext cx="1870774" cy="1438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57200" y="8366759"/>
            <a:ext cx="6353556" cy="1133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57200" y="1216151"/>
            <a:ext cx="3605784" cy="2886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57200" y="7516374"/>
            <a:ext cx="1743364" cy="428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200144" y="1626156"/>
            <a:ext cx="1501203" cy="11047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jinan</dc:creator>
  <dcterms:created xsi:type="dcterms:W3CDTF">2018-11-13T12:27:52Z</dcterms:created>
  <dcterms:modified xsi:type="dcterms:W3CDTF">2018-11-13T12:27:52Z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2018-11-02T00:00:00Z</vt:filetime>
  </property>
  <property fmtid="{D5CDD505-2E9C-101B-9397-08002B2CF9AE}" pid="3" name="LastSaved">
    <vt:filetime>2018-11-13T00:00:00Z</vt:filetime>
  </property>
</Properties>
</file>